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56" r:id="rId4"/>
  </p:sldMasterIdLst>
  <p:notesMasterIdLst>
    <p:notesMasterId r:id="rId9"/>
  </p:notesMasterIdLst>
  <p:sldIdLst>
    <p:sldId id="551" r:id="rId5"/>
    <p:sldId id="652" r:id="rId6"/>
    <p:sldId id="550" r:id="rId7"/>
    <p:sldId id="264" r:id="rId8"/>
    <p:sldId id="265" r:id="rId10"/>
    <p:sldId id="266" r:id="rId11"/>
    <p:sldId id="267" r:id="rId12"/>
    <p:sldId id="268" r:id="rId13"/>
    <p:sldId id="269" r:id="rId14"/>
    <p:sldId id="270" r:id="rId15"/>
    <p:sldId id="456" r:id="rId16"/>
    <p:sldId id="271" r:id="rId17"/>
    <p:sldId id="272" r:id="rId18"/>
    <p:sldId id="273" r:id="rId19"/>
    <p:sldId id="274" r:id="rId20"/>
    <p:sldId id="275" r:id="rId21"/>
    <p:sldId id="276" r:id="rId22"/>
    <p:sldId id="277" r:id="rId23"/>
    <p:sldId id="278" r:id="rId24"/>
    <p:sldId id="279" r:id="rId25"/>
    <p:sldId id="280"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440" r:id="rId41"/>
    <p:sldId id="441" r:id="rId42"/>
    <p:sldId id="442" r:id="rId43"/>
    <p:sldId id="443" r:id="rId44"/>
    <p:sldId id="361" r:id="rId45"/>
    <p:sldId id="362" r:id="rId46"/>
    <p:sldId id="363" r:id="rId47"/>
    <p:sldId id="364" r:id="rId48"/>
    <p:sldId id="348" r:id="rId49"/>
    <p:sldId id="349" r:id="rId50"/>
    <p:sldId id="350" r:id="rId51"/>
    <p:sldId id="365" r:id="rId52"/>
    <p:sldId id="351" r:id="rId53"/>
    <p:sldId id="356" r:id="rId54"/>
    <p:sldId id="284" r:id="rId55"/>
    <p:sldId id="285" r:id="rId56"/>
    <p:sldId id="286" r:id="rId57"/>
    <p:sldId id="287" r:id="rId58"/>
    <p:sldId id="288" r:id="rId59"/>
    <p:sldId id="289" r:id="rId60"/>
    <p:sldId id="291" r:id="rId61"/>
    <p:sldId id="292" r:id="rId62"/>
    <p:sldId id="293" r:id="rId63"/>
    <p:sldId id="294" r:id="rId64"/>
    <p:sldId id="295" r:id="rId65"/>
    <p:sldId id="296" r:id="rId66"/>
    <p:sldId id="297" r:id="rId67"/>
    <p:sldId id="298" r:id="rId68"/>
    <p:sldId id="299" r:id="rId69"/>
    <p:sldId id="300" r:id="rId70"/>
    <p:sldId id="422" r:id="rId71"/>
    <p:sldId id="553" r:id="rId72"/>
    <p:sldId id="424" r:id="rId73"/>
    <p:sldId id="425" r:id="rId74"/>
    <p:sldId id="426" r:id="rId75"/>
    <p:sldId id="427" r:id="rId76"/>
    <p:sldId id="428" r:id="rId77"/>
    <p:sldId id="429" r:id="rId78"/>
    <p:sldId id="430" r:id="rId79"/>
    <p:sldId id="431" r:id="rId80"/>
    <p:sldId id="432" r:id="rId81"/>
    <p:sldId id="433" r:id="rId82"/>
    <p:sldId id="434" r:id="rId83"/>
    <p:sldId id="435" r:id="rId84"/>
    <p:sldId id="436" r:id="rId85"/>
    <p:sldId id="316" r:id="rId86"/>
    <p:sldId id="332" r:id="rId87"/>
    <p:sldId id="318" r:id="rId88"/>
    <p:sldId id="444" r:id="rId89"/>
    <p:sldId id="445" r:id="rId90"/>
    <p:sldId id="446" r:id="rId91"/>
    <p:sldId id="447" r:id="rId92"/>
    <p:sldId id="448" r:id="rId93"/>
    <p:sldId id="319" r:id="rId94"/>
    <p:sldId id="320" r:id="rId95"/>
    <p:sldId id="321" r:id="rId96"/>
    <p:sldId id="322" r:id="rId97"/>
    <p:sldId id="323" r:id="rId98"/>
    <p:sldId id="324" r:id="rId99"/>
    <p:sldId id="325" r:id="rId100"/>
    <p:sldId id="326" r:id="rId101"/>
    <p:sldId id="327" r:id="rId102"/>
    <p:sldId id="328" r:id="rId103"/>
    <p:sldId id="329" r:id="rId104"/>
    <p:sldId id="330" r:id="rId105"/>
    <p:sldId id="552" r:id="rId106"/>
  </p:sldIdLst>
  <p:sldSz cx="12189460" cy="6858000"/>
  <p:notesSz cx="6858000" cy="9144000"/>
  <p:defaultTextStyle>
    <a:defPPr>
      <a:defRPr lang="fr-FR"/>
    </a:defPPr>
    <a:lvl1pPr marL="0" lvl="0" indent="0" algn="l"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1517"/>
    <a:srgbClr val="7DD330"/>
    <a:srgbClr val="00CC00"/>
    <a:srgbClr val="0C7CD2"/>
    <a:srgbClr val="1F7EE7"/>
    <a:srgbClr val="CC0000"/>
    <a:srgbClr val="396115"/>
    <a:srgbClr val="4E6A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967"/>
    <p:restoredTop sz="94660"/>
  </p:normalViewPr>
  <p:slideViewPr>
    <p:cSldViewPr showGuides="1">
      <p:cViewPr>
        <p:scale>
          <a:sx n="75" d="100"/>
          <a:sy n="75" d="100"/>
        </p:scale>
        <p:origin x="-2652" y="-780"/>
      </p:cViewPr>
      <p:guideLst>
        <p:guide orient="horz" pos="2080"/>
        <p:guide pos="382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notesMaster" Target="notesMasters/notesMaster1.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410" name="页眉占位符 17409"/>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strike="noStrike" noProof="1" dirty="0"/>
          </a:p>
        </p:txBody>
      </p:sp>
      <p:sp>
        <p:nvSpPr>
          <p:cNvPr id="17411" name="日期占位符 17410"/>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strike="noStrike" noProof="1" dirty="0"/>
          </a:p>
        </p:txBody>
      </p:sp>
      <p:sp>
        <p:nvSpPr>
          <p:cNvPr id="2052" name="幻灯片图像占位符 17411"/>
          <p:cNvSpPr>
            <a:spLocks noRot="1" noTextEdit="1"/>
          </p:cNvSpPr>
          <p:nvPr>
            <p:ph type="sldImg"/>
          </p:nvPr>
        </p:nvSpPr>
        <p:spPr>
          <a:xfrm>
            <a:off x="381600" y="685800"/>
            <a:ext cx="6094800" cy="3429000"/>
          </a:xfrm>
          <a:prstGeom prst="rect">
            <a:avLst/>
          </a:prstGeom>
          <a:noFill/>
          <a:ln w="9525" cap="flat" cmpd="sng">
            <a:solidFill>
              <a:srgbClr val="000000"/>
            </a:solidFill>
            <a:prstDash val="solid"/>
            <a:miter/>
            <a:headEnd type="none" w="med" len="med"/>
            <a:tailEnd type="none" w="med" len="med"/>
          </a:ln>
        </p:spPr>
      </p:sp>
      <p:sp>
        <p:nvSpPr>
          <p:cNvPr id="2053" name="文本占位符 17412"/>
          <p:cNvSpPr>
            <a:spLocks noGrp="1"/>
          </p:cNvSpPr>
          <p:nvPr>
            <p:ph type="body" sz="quarter"/>
          </p:nvPr>
        </p:nvSpPr>
        <p:spPr>
          <a:xfrm>
            <a:off x="685800" y="4343400"/>
            <a:ext cx="5486400" cy="4114800"/>
          </a:xfrm>
          <a:prstGeom prst="rect">
            <a:avLst/>
          </a:prstGeom>
          <a:noFill/>
          <a:ln w="9525">
            <a:noFill/>
          </a:ln>
        </p:spPr>
        <p:txBody>
          <a:bodyPr anchor="t"/>
          <a:p>
            <a:pPr lvl="0" indent="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17414" name="页脚占位符 17413"/>
          <p:cNvSpPr>
            <a:spLocks noGrp="1"/>
          </p:cNvSpPr>
          <p:nvPr>
            <p:ph type="ftr" sz="quarter" idx="4"/>
          </p:nvPr>
        </p:nvSpPr>
        <p:spPr>
          <a:xfrm>
            <a:off x="0" y="8685213"/>
            <a:ext cx="2971800" cy="457200"/>
          </a:xfrm>
          <a:prstGeom prst="rect">
            <a:avLst/>
          </a:prstGeom>
          <a:noFill/>
          <a:ln w="9525">
            <a:noFill/>
          </a:ln>
        </p:spPr>
        <p:txBody>
          <a:bodyPr anchor="b"/>
          <a:p>
            <a:pPr lvl="0" fontAlgn="base"/>
            <a:endParaRPr lang="zh-CN" altLang="en-US" sz="1200" strike="noStrike" noProof="1" dirty="0"/>
          </a:p>
        </p:txBody>
      </p:sp>
      <p:sp>
        <p:nvSpPr>
          <p:cNvPr id="17415" name="灯片编号占位符 17414"/>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strike="noStrike" noProof="1" dirty="0">
                <a:latin typeface="Arial" panose="020B0604020202020204" pitchFamily="34" charset="0"/>
                <a:ea typeface="Arial" panose="020B0604020202020204" pitchFamily="34" charset="0"/>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Arial" panose="020B0604020202020204" pitchFamily="34" charset="0"/>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Arial" panose="020B0604020202020204" pitchFamily="34" charset="0"/>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Arial" panose="020B0604020202020204" pitchFamily="34" charset="0"/>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Arial" panose="020B0604020202020204" pitchFamily="34" charset="0"/>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Arial" panose="020B0604020202020204" pitchFamily="34" charset="0"/>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Arial" panose="020B0604020202020204" pitchFamily="34" charset="0"/>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Arial" panose="020B0604020202020204" pitchFamily="34" charset="0"/>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Arial" panose="020B0604020202020204" pitchFamily="34" charset="0"/>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
          <p:cNvSpPr>
            <a:spLocks noGrp="1" noRot="1" noChangeAspect="1" noTextEdit="1"/>
          </p:cNvSpPr>
          <p:nvPr>
            <p:ph type="sldImg"/>
          </p:nvPr>
        </p:nvSpPr>
        <p:spPr/>
      </p:sp>
      <p:sp>
        <p:nvSpPr>
          <p:cNvPr id="7170" name="备注占位符 2"/>
          <p:cNvSpPr>
            <a:spLocks noGrp="1"/>
          </p:cNvSpPr>
          <p:nvPr>
            <p:ph type="body"/>
          </p:nvPr>
        </p:nvSpPr>
        <p:spPr/>
        <p:txBody>
          <a:bodyPr wrap="square" lIns="91440" tIns="45720" rIns="91440" bIns="45720" anchor="t"/>
          <a:p>
            <a:pPr lvl="0" indent="0">
              <a:spcBef>
                <a:spcPct val="0"/>
              </a:spcBef>
            </a:pPr>
            <a:r>
              <a:rPr lang="zh-CN" altLang="en-US" dirty="0"/>
              <a:t>知道哪些搜索引擎</a:t>
            </a:r>
            <a:endParaRPr lang="zh-CN" altLang="en-US" dirty="0"/>
          </a:p>
        </p:txBody>
      </p:sp>
      <p:sp>
        <p:nvSpPr>
          <p:cNvPr id="7171"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latin typeface="Perpetua" pitchFamily="18" charset="0"/>
                <a:ea typeface="宋体" panose="02010600030101010101" pitchFamily="2" charset="-122"/>
              </a:rPr>
            </a:fld>
            <a:endParaRPr lang="zh-CN" altLang="en-US" sz="1200" dirty="0">
              <a:latin typeface="Perpetua" pitchFamily="18" charset="0"/>
              <a:ea typeface="宋体" panose="02010600030101010101" pitchFamily="2" charset="-122"/>
            </a:endParaRPr>
          </a:p>
        </p:txBody>
      </p:sp>
      <p:sp>
        <p:nvSpPr>
          <p:cNvPr id="7172"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noChangeAspect="1" noTextEdit="1"/>
          </p:cNvSpPr>
          <p:nvPr>
            <p:ph type="sldImg"/>
          </p:nvPr>
        </p:nvSpPr>
        <p:spPr/>
      </p:sp>
      <p:sp>
        <p:nvSpPr>
          <p:cNvPr id="49154" name="备注占位符 2"/>
          <p:cNvSpPr>
            <a:spLocks noGrp="1"/>
          </p:cNvSpPr>
          <p:nvPr>
            <p:ph type="body"/>
          </p:nvPr>
        </p:nvSpPr>
        <p:spPr/>
        <p:txBody>
          <a:bodyPr wrap="square" lIns="91440" tIns="45720" rIns="91440" bIns="45720" anchor="t"/>
          <a:p>
            <a:pPr lvl="0" indent="0"/>
            <a:r>
              <a:rPr lang="en-US" altLang="zh-CN" dirty="0">
                <a:ea typeface="宋体" panose="02010600030101010101" pitchFamily="2" charset="-122"/>
              </a:rPr>
              <a:t>【</a:t>
            </a:r>
            <a:r>
              <a:rPr lang="zh-CN" altLang="en-US" dirty="0">
                <a:ea typeface="宋体" panose="02010600030101010101" pitchFamily="2" charset="-122"/>
              </a:rPr>
              <a:t>问题</a:t>
            </a:r>
            <a:r>
              <a:rPr lang="en-US" altLang="zh-CN" dirty="0">
                <a:ea typeface="宋体" panose="02010600030101010101" pitchFamily="2" charset="-122"/>
              </a:rPr>
              <a:t>】</a:t>
            </a:r>
            <a:r>
              <a:rPr lang="zh-CN" altLang="en-US" dirty="0">
                <a:ea typeface="宋体" panose="02010600030101010101" pitchFamily="2" charset="-122"/>
              </a:rPr>
              <a:t>检索结果和网页检索有什么不一样？</a:t>
            </a:r>
            <a:endParaRPr lang="en-US" altLang="zh-CN" dirty="0">
              <a:ea typeface="宋体" panose="02010600030101010101" pitchFamily="2" charset="-122"/>
            </a:endParaRPr>
          </a:p>
          <a:p>
            <a:pPr lvl="0" indent="0"/>
            <a:r>
              <a:rPr lang="en-US" altLang="zh-CN" dirty="0">
                <a:ea typeface="宋体" panose="02010600030101010101" pitchFamily="2" charset="-122"/>
              </a:rPr>
              <a:t>1</a:t>
            </a:r>
            <a:r>
              <a:rPr lang="zh-CN" altLang="en-US" dirty="0">
                <a:ea typeface="宋体" panose="02010600030101010101" pitchFamily="2" charset="-122"/>
              </a:rPr>
              <a:t>、所有结果都是期刊，论文，图书等学术资料</a:t>
            </a:r>
            <a:endParaRPr lang="en-US" altLang="zh-CN" dirty="0">
              <a:ea typeface="宋体" panose="02010600030101010101" pitchFamily="2" charset="-122"/>
            </a:endParaRPr>
          </a:p>
          <a:p>
            <a:pPr lvl="0" indent="0"/>
            <a:r>
              <a:rPr lang="en-US" altLang="zh-CN" dirty="0">
                <a:ea typeface="宋体" panose="02010600030101010101" pitchFamily="2" charset="-122"/>
              </a:rPr>
              <a:t>2</a:t>
            </a:r>
            <a:r>
              <a:rPr lang="zh-CN" altLang="en-US" dirty="0">
                <a:ea typeface="宋体" panose="02010600030101010101" pitchFamily="2" charset="-122"/>
              </a:rPr>
              <a:t>、可以对时间、领域、期刊等级等方面进行限定</a:t>
            </a:r>
            <a:endParaRPr lang="en-US" altLang="zh-CN" dirty="0">
              <a:ea typeface="宋体" panose="02010600030101010101" pitchFamily="2" charset="-122"/>
            </a:endParaRPr>
          </a:p>
          <a:p>
            <a:pPr lvl="0" indent="0"/>
            <a:r>
              <a:rPr lang="zh-CN" altLang="en-US" dirty="0">
                <a:ea typeface="宋体" panose="02010600030101010101" pitchFamily="2" charset="-122"/>
              </a:rPr>
              <a:t>功能不同于网页搜索</a:t>
            </a:r>
            <a:endParaRPr lang="en-US" altLang="zh-CN" dirty="0">
              <a:ea typeface="宋体" panose="02010600030101010101" pitchFamily="2" charset="-122"/>
            </a:endParaRPr>
          </a:p>
          <a:p>
            <a:pPr lvl="0" indent="0"/>
            <a:r>
              <a:rPr lang="en-US" altLang="zh-CN" dirty="0">
                <a:ea typeface="宋体" panose="02010600030101010101" pitchFamily="2" charset="-122"/>
              </a:rPr>
              <a:t>3</a:t>
            </a:r>
            <a:r>
              <a:rPr lang="zh-CN" altLang="en-US" dirty="0">
                <a:ea typeface="宋体" panose="02010600030101010101" pitchFamily="2" charset="-122"/>
              </a:rPr>
              <a:t>、除了中文，还能找外文资料</a:t>
            </a:r>
            <a:endParaRPr lang="zh-CN" altLang="en-US" dirty="0">
              <a:ea typeface="宋体" panose="02010600030101010101" pitchFamily="2" charset="-122"/>
            </a:endParaRPr>
          </a:p>
        </p:txBody>
      </p:sp>
      <p:sp>
        <p:nvSpPr>
          <p:cNvPr id="49155"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49156"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幻灯片图像占位符 1"/>
          <p:cNvSpPr>
            <a:spLocks noGrp="1" noRot="1" noChangeAspect="1" noTextEdit="1"/>
          </p:cNvSpPr>
          <p:nvPr>
            <p:ph type="sldImg"/>
          </p:nvPr>
        </p:nvSpPr>
        <p:spPr/>
      </p:sp>
      <p:sp>
        <p:nvSpPr>
          <p:cNvPr id="51202" name="备注占位符 2"/>
          <p:cNvSpPr>
            <a:spLocks noGrp="1"/>
          </p:cNvSpPr>
          <p:nvPr>
            <p:ph type="body"/>
          </p:nvPr>
        </p:nvSpPr>
        <p:spPr/>
        <p:txBody>
          <a:bodyPr wrap="square" lIns="91440" tIns="45720" rIns="91440" bIns="45720" anchor="t"/>
          <a:p>
            <a:pPr lvl="0" indent="0"/>
            <a:r>
              <a:rPr lang="zh-CN" altLang="en-US" dirty="0">
                <a:ea typeface="宋体" panose="02010600030101010101" pitchFamily="2" charset="-122"/>
              </a:rPr>
              <a:t>通过百度学术搜出来的信息和网页搜索比起来，对开展学术研究更有价值</a:t>
            </a:r>
            <a:endParaRPr lang="zh-CN" altLang="en-US" dirty="0">
              <a:ea typeface="宋体" panose="02010600030101010101" pitchFamily="2" charset="-122"/>
            </a:endParaRPr>
          </a:p>
        </p:txBody>
      </p:sp>
      <p:sp>
        <p:nvSpPr>
          <p:cNvPr id="51203"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51204"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1"/>
          <p:cNvSpPr>
            <a:spLocks noGrp="1" noRot="1" noChangeAspect="1" noTextEdit="1"/>
          </p:cNvSpPr>
          <p:nvPr>
            <p:ph type="sldImg"/>
          </p:nvPr>
        </p:nvSpPr>
        <p:spPr/>
      </p:sp>
      <p:sp>
        <p:nvSpPr>
          <p:cNvPr id="53250" name="备注占位符 2"/>
          <p:cNvSpPr>
            <a:spLocks noGrp="1"/>
          </p:cNvSpPr>
          <p:nvPr>
            <p:ph type="body"/>
          </p:nvPr>
        </p:nvSpPr>
        <p:spPr/>
        <p:txBody>
          <a:bodyPr wrap="square" lIns="91440" tIns="45720" rIns="91440" bIns="45720" anchor="t"/>
          <a:p>
            <a:pPr lvl="0" indent="0"/>
            <a:endParaRPr lang="zh-CN" altLang="en-US" dirty="0">
              <a:ea typeface="宋体" panose="02010600030101010101" pitchFamily="2" charset="-122"/>
            </a:endParaRPr>
          </a:p>
        </p:txBody>
      </p:sp>
      <p:sp>
        <p:nvSpPr>
          <p:cNvPr id="53251"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53252"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幻灯片图像占位符 1"/>
          <p:cNvSpPr>
            <a:spLocks noGrp="1" noRot="1" noChangeAspect="1" noTextEdit="1"/>
          </p:cNvSpPr>
          <p:nvPr>
            <p:ph type="sldImg"/>
          </p:nvPr>
        </p:nvSpPr>
        <p:spPr/>
      </p:sp>
      <p:sp>
        <p:nvSpPr>
          <p:cNvPr id="55298" name="备注占位符 2"/>
          <p:cNvSpPr>
            <a:spLocks noGrp="1"/>
          </p:cNvSpPr>
          <p:nvPr>
            <p:ph type="body"/>
          </p:nvPr>
        </p:nvSpPr>
        <p:spPr/>
        <p:txBody>
          <a:bodyPr wrap="square" lIns="91440" tIns="45720" rIns="91440" bIns="45720" anchor="t"/>
          <a:p>
            <a:pPr lvl="0" indent="0"/>
            <a:r>
              <a:rPr lang="zh-CN" altLang="en-US" dirty="0">
                <a:ea typeface="宋体" panose="02010600030101010101" pitchFamily="2" charset="-122"/>
              </a:rPr>
              <a:t>各种有针对性的搜索引擎，可以满足我们特殊的要求，很多时候，大家还是习惯于使用综合性搜索引擎，接下来就介绍一下如何使用综合性的搜索引擎，从多个机构的调查来看，</a:t>
            </a:r>
            <a:r>
              <a:rPr lang="en-US" altLang="zh-CN" dirty="0">
                <a:ea typeface="宋体" panose="02010600030101010101" pitchFamily="2" charset="-122"/>
              </a:rPr>
              <a:t>Google</a:t>
            </a:r>
            <a:r>
              <a:rPr lang="zh-CN" altLang="en-US" dirty="0">
                <a:ea typeface="宋体" panose="02010600030101010101" pitchFamily="2" charset="-122"/>
              </a:rPr>
              <a:t>是搜索引擎届绝对的老大，所以我们先介绍它。有人会问，</a:t>
            </a:r>
            <a:r>
              <a:rPr lang="en-US" altLang="zh-CN" dirty="0">
                <a:ea typeface="宋体" panose="02010600030101010101" pitchFamily="2" charset="-122"/>
              </a:rPr>
              <a:t>Google</a:t>
            </a:r>
            <a:r>
              <a:rPr lang="zh-CN" altLang="en-US" dirty="0">
                <a:ea typeface="宋体" panose="02010600030101010101" pitchFamily="2" charset="-122"/>
              </a:rPr>
              <a:t>使用不稳定，有时候甚至还不能用，为什么还要介绍它呢？我个人认为，</a:t>
            </a:r>
            <a:r>
              <a:rPr lang="en-US" altLang="zh-CN" dirty="0">
                <a:ea typeface="宋体" panose="02010600030101010101" pitchFamily="2" charset="-122"/>
              </a:rPr>
              <a:t>Google</a:t>
            </a:r>
            <a:r>
              <a:rPr lang="zh-CN" altLang="en-US" dirty="0">
                <a:ea typeface="宋体" panose="02010600030101010101" pitchFamily="2" charset="-122"/>
              </a:rPr>
              <a:t>有很多功能非常有用，我们来看，界面很简单，相信大家也是非常熟悉的。它的两个开发者，当时还是斯坦福大学的在读博士。</a:t>
            </a:r>
            <a:endParaRPr lang="en-US" altLang="zh-CN" dirty="0">
              <a:ea typeface="宋体" panose="02010600030101010101" pitchFamily="2" charset="-122"/>
            </a:endParaRPr>
          </a:p>
          <a:p>
            <a:pPr lvl="0" indent="0"/>
            <a:r>
              <a:rPr lang="zh-CN" altLang="en-US" dirty="0">
                <a:ea typeface="宋体" panose="02010600030101010101" pitchFamily="2" charset="-122"/>
              </a:rPr>
              <a:t>大家用过</a:t>
            </a:r>
            <a:r>
              <a:rPr lang="en-US" altLang="zh-CN" dirty="0">
                <a:ea typeface="宋体" panose="02010600030101010101" pitchFamily="2" charset="-122"/>
              </a:rPr>
              <a:t>Google</a:t>
            </a:r>
            <a:r>
              <a:rPr lang="zh-CN" altLang="en-US" dirty="0">
                <a:ea typeface="宋体" panose="02010600030101010101" pitchFamily="2" charset="-122"/>
              </a:rPr>
              <a:t>的哪些功能？</a:t>
            </a:r>
            <a:r>
              <a:rPr lang="en-US" altLang="zh-CN" dirty="0">
                <a:ea typeface="宋体" panose="02010600030101010101" pitchFamily="2" charset="-122"/>
              </a:rPr>
              <a:t>(</a:t>
            </a:r>
            <a:r>
              <a:rPr lang="zh-CN" altLang="en-US" dirty="0">
                <a:ea typeface="宋体" panose="02010600030101010101" pitchFamily="2" charset="-122"/>
              </a:rPr>
              <a:t>网页搜索，图片搜索</a:t>
            </a:r>
            <a:r>
              <a:rPr lang="en-US" altLang="zh-CN" dirty="0">
                <a:ea typeface="宋体" panose="02010600030101010101" pitchFamily="2" charset="-122"/>
              </a:rPr>
              <a:t>)</a:t>
            </a:r>
            <a:endParaRPr lang="zh-CN" altLang="en-US" dirty="0">
              <a:ea typeface="宋体" panose="02010600030101010101" pitchFamily="2" charset="-122"/>
            </a:endParaRPr>
          </a:p>
        </p:txBody>
      </p:sp>
      <p:sp>
        <p:nvSpPr>
          <p:cNvPr id="55299"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55300"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1"/>
          <p:cNvSpPr>
            <a:spLocks noGrp="1" noRot="1" noChangeAspect="1" noTextEdit="1"/>
          </p:cNvSpPr>
          <p:nvPr>
            <p:ph type="sldImg"/>
          </p:nvPr>
        </p:nvSpPr>
        <p:spPr/>
      </p:sp>
      <p:sp>
        <p:nvSpPr>
          <p:cNvPr id="57346" name="备注占位符 2"/>
          <p:cNvSpPr>
            <a:spLocks noGrp="1"/>
          </p:cNvSpPr>
          <p:nvPr>
            <p:ph type="body"/>
          </p:nvPr>
        </p:nvSpPr>
        <p:spPr/>
        <p:txBody>
          <a:bodyPr wrap="square" lIns="91440" tIns="45720" rIns="91440" bIns="45720" anchor="t"/>
          <a:p>
            <a:pPr lvl="0" indent="0"/>
            <a:r>
              <a:rPr lang="zh-CN" altLang="en-US" dirty="0">
                <a:ea typeface="宋体" panose="02010600030101010101" pitchFamily="2" charset="-122"/>
              </a:rPr>
              <a:t>高级检索、图片和百度类似。文档限定格式不一样</a:t>
            </a:r>
            <a:endParaRPr lang="en-US" altLang="zh-CN" dirty="0">
              <a:ea typeface="宋体" panose="02010600030101010101" pitchFamily="2" charset="-122"/>
            </a:endParaRPr>
          </a:p>
          <a:p>
            <a:pPr lvl="0" indent="0"/>
            <a:r>
              <a:rPr lang="zh-CN" altLang="en-US" dirty="0">
                <a:ea typeface="宋体" panose="02010600030101010101" pitchFamily="2" charset="-122"/>
              </a:rPr>
              <a:t>重点介绍翻译、</a:t>
            </a:r>
            <a:endParaRPr lang="zh-CN" altLang="en-US" dirty="0">
              <a:ea typeface="宋体" panose="02010600030101010101" pitchFamily="2" charset="-122"/>
            </a:endParaRPr>
          </a:p>
        </p:txBody>
      </p:sp>
      <p:sp>
        <p:nvSpPr>
          <p:cNvPr id="57347"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57348"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幻灯片图像占位符 1"/>
          <p:cNvSpPr>
            <a:spLocks noGrp="1" noRot="1" noChangeAspect="1" noTextEdit="1"/>
          </p:cNvSpPr>
          <p:nvPr>
            <p:ph type="sldImg"/>
          </p:nvPr>
        </p:nvSpPr>
        <p:spPr/>
      </p:sp>
      <p:sp>
        <p:nvSpPr>
          <p:cNvPr id="59394" name="备注占位符 2"/>
          <p:cNvSpPr>
            <a:spLocks noGrp="1"/>
          </p:cNvSpPr>
          <p:nvPr>
            <p:ph type="body"/>
          </p:nvPr>
        </p:nvSpPr>
        <p:spPr/>
        <p:txBody>
          <a:bodyPr wrap="square" lIns="91440" tIns="45720" rIns="91440" bIns="45720" anchor="t"/>
          <a:p>
            <a:pPr lvl="0" indent="0"/>
            <a:endParaRPr lang="zh-CN" altLang="en-US" dirty="0">
              <a:ea typeface="宋体" panose="02010600030101010101" pitchFamily="2" charset="-122"/>
            </a:endParaRPr>
          </a:p>
        </p:txBody>
      </p:sp>
      <p:sp>
        <p:nvSpPr>
          <p:cNvPr id="59395"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59396"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幻灯片图像占位符 1"/>
          <p:cNvSpPr>
            <a:spLocks noGrp="1" noRot="1" noChangeAspect="1" noTextEdit="1"/>
          </p:cNvSpPr>
          <p:nvPr>
            <p:ph type="sldImg"/>
          </p:nvPr>
        </p:nvSpPr>
        <p:spPr/>
      </p:sp>
      <p:sp>
        <p:nvSpPr>
          <p:cNvPr id="62466" name="备注占位符 2"/>
          <p:cNvSpPr>
            <a:spLocks noGrp="1"/>
          </p:cNvSpPr>
          <p:nvPr>
            <p:ph type="body"/>
          </p:nvPr>
        </p:nvSpPr>
        <p:spPr/>
        <p:txBody>
          <a:bodyPr wrap="square" lIns="91440" tIns="45720" rIns="91440" bIns="45720" anchor="t"/>
          <a:p>
            <a:pPr lvl="0" indent="0"/>
            <a:r>
              <a:rPr lang="en-US" altLang="zh-CN" dirty="0">
                <a:ea typeface="宋体" panose="02010600030101010101" pitchFamily="2" charset="-122"/>
              </a:rPr>
              <a:t>“</a:t>
            </a:r>
            <a:r>
              <a:rPr lang="zh-CN" altLang="en-US" dirty="0">
                <a:ea typeface="宋体" panose="02010600030101010101" pitchFamily="2" charset="-122"/>
              </a:rPr>
              <a:t>再别康桥</a:t>
            </a:r>
            <a:r>
              <a:rPr lang="en-US" altLang="zh-CN" dirty="0">
                <a:ea typeface="宋体" panose="02010600030101010101" pitchFamily="2" charset="-122"/>
              </a:rPr>
              <a:t>” filetype:swf</a:t>
            </a:r>
            <a:endParaRPr lang="en-US" altLang="zh-CN" dirty="0">
              <a:ea typeface="宋体" panose="02010600030101010101" pitchFamily="2" charset="-122"/>
            </a:endParaRPr>
          </a:p>
          <a:p>
            <a:pPr lvl="0" indent="0"/>
            <a:endParaRPr lang="zh-CN" altLang="en-US" dirty="0">
              <a:ea typeface="宋体" panose="02010600030101010101" pitchFamily="2" charset="-122"/>
            </a:endParaRPr>
          </a:p>
        </p:txBody>
      </p:sp>
      <p:sp>
        <p:nvSpPr>
          <p:cNvPr id="62467"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62468"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幻灯片图像占位符 1"/>
          <p:cNvSpPr>
            <a:spLocks noGrp="1" noRot="1" noChangeAspect="1" noTextEdit="1"/>
          </p:cNvSpPr>
          <p:nvPr>
            <p:ph type="sldImg"/>
          </p:nvPr>
        </p:nvSpPr>
        <p:spPr>
          <a:ln>
            <a:solidFill>
              <a:srgbClr val="000000">
                <a:alpha val="100000"/>
              </a:srgbClr>
            </a:solidFill>
            <a:miter lim="800000"/>
          </a:ln>
        </p:spPr>
      </p:sp>
      <p:sp>
        <p:nvSpPr>
          <p:cNvPr id="97283" name="备注占位符 2"/>
          <p:cNvSpPr>
            <a:spLocks noGrp="1"/>
          </p:cNvSpPr>
          <p:nvPr>
            <p:ph type="body" idx="1"/>
          </p:nvPr>
        </p:nvSpPr>
        <p:spPr>
          <a:xfrm>
            <a:off x="681038" y="4722813"/>
            <a:ext cx="5454650" cy="4475162"/>
          </a:xfrm>
          <a:noFill/>
          <a:ln>
            <a:noFill/>
          </a:ln>
        </p:spPr>
        <p:txBody>
          <a:bodyPr wrap="square" lIns="91440" tIns="45720" rIns="91440" bIns="45720" anchor="t"/>
          <a:p>
            <a:pPr lvl="0"/>
            <a:r>
              <a:rPr lang="en-US" altLang="zh-CN" dirty="0">
                <a:ea typeface="宋体" panose="02010600030101010101" pitchFamily="2" charset="-122"/>
              </a:rPr>
              <a:t>2016 human rights country reports</a:t>
            </a:r>
            <a:endParaRPr lang="zh-CN" altLang="en-US" dirty="0">
              <a:ea typeface="宋体" panose="02010600030101010101" pitchFamily="2" charset="-122"/>
            </a:endParaRPr>
          </a:p>
        </p:txBody>
      </p:sp>
      <p:sp>
        <p:nvSpPr>
          <p:cNvPr id="97284" name="灯片编号占位符 3"/>
          <p:cNvSpPr txBox="1">
            <a:spLocks noGrp="1"/>
          </p:cNvSpPr>
          <p:nvPr>
            <p:ph type="sldNum" sz="quarter"/>
          </p:nvPr>
        </p:nvSpPr>
        <p:spPr>
          <a:xfrm>
            <a:off x="3860800" y="9445625"/>
            <a:ext cx="2954338" cy="496888"/>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幻灯片图像占位符 1"/>
          <p:cNvSpPr>
            <a:spLocks noGrp="1" noRot="1" noChangeAspect="1" noTextEdit="1"/>
          </p:cNvSpPr>
          <p:nvPr>
            <p:ph type="sldImg"/>
          </p:nvPr>
        </p:nvSpPr>
        <p:spPr>
          <a:ln>
            <a:solidFill>
              <a:srgbClr val="000000">
                <a:alpha val="100000"/>
              </a:srgbClr>
            </a:solidFill>
            <a:miter lim="800000"/>
          </a:ln>
        </p:spPr>
      </p:sp>
      <p:sp>
        <p:nvSpPr>
          <p:cNvPr id="98307" name="备注占位符 2"/>
          <p:cNvSpPr>
            <a:spLocks noGrp="1"/>
          </p:cNvSpPr>
          <p:nvPr>
            <p:ph type="body" idx="1"/>
          </p:nvPr>
        </p:nvSpPr>
        <p:spPr>
          <a:xfrm>
            <a:off x="681038" y="4722813"/>
            <a:ext cx="5454650" cy="4475162"/>
          </a:xfrm>
          <a:noFill/>
          <a:ln>
            <a:noFill/>
          </a:ln>
        </p:spPr>
        <p:txBody>
          <a:bodyPr wrap="square" lIns="91440" tIns="45720" rIns="91440" bIns="45720" anchor="t"/>
          <a:p>
            <a:pPr lvl="0"/>
            <a:endParaRPr lang="zh-CN" altLang="en-US" dirty="0">
              <a:ea typeface="宋体" panose="02010600030101010101" pitchFamily="2" charset="-122"/>
            </a:endParaRPr>
          </a:p>
        </p:txBody>
      </p:sp>
      <p:sp>
        <p:nvSpPr>
          <p:cNvPr id="98308" name="灯片编号占位符 3"/>
          <p:cNvSpPr txBox="1">
            <a:spLocks noGrp="1"/>
          </p:cNvSpPr>
          <p:nvPr>
            <p:ph type="sldNum" sz="quarter"/>
          </p:nvPr>
        </p:nvSpPr>
        <p:spPr>
          <a:xfrm>
            <a:off x="3860800" y="9445625"/>
            <a:ext cx="2954338" cy="496888"/>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幻灯片图像占位符 1"/>
          <p:cNvSpPr>
            <a:spLocks noGrp="1" noRot="1" noChangeAspect="1" noTextEdit="1"/>
          </p:cNvSpPr>
          <p:nvPr>
            <p:ph type="sldImg"/>
          </p:nvPr>
        </p:nvSpPr>
        <p:spPr>
          <a:ln>
            <a:solidFill>
              <a:srgbClr val="000000">
                <a:alpha val="100000"/>
              </a:srgbClr>
            </a:solidFill>
            <a:miter lim="800000"/>
          </a:ln>
        </p:spPr>
      </p:sp>
      <p:sp>
        <p:nvSpPr>
          <p:cNvPr id="99331" name="备注占位符 2"/>
          <p:cNvSpPr>
            <a:spLocks noGrp="1"/>
          </p:cNvSpPr>
          <p:nvPr>
            <p:ph type="body" idx="1"/>
          </p:nvPr>
        </p:nvSpPr>
        <p:spPr>
          <a:xfrm>
            <a:off x="681038" y="4722813"/>
            <a:ext cx="5454650" cy="4475162"/>
          </a:xfrm>
          <a:noFill/>
          <a:ln>
            <a:noFill/>
          </a:ln>
        </p:spPr>
        <p:txBody>
          <a:bodyPr wrap="square" lIns="91440" tIns="45720" rIns="91440" bIns="45720" anchor="t"/>
          <a:p>
            <a:pPr lvl="0"/>
            <a:r>
              <a:rPr lang="en-US" altLang="zh-CN" dirty="0">
                <a:ea typeface="宋体" panose="02010600030101010101" pitchFamily="2" charset="-122"/>
              </a:rPr>
              <a:t>2016 human rights country reports</a:t>
            </a:r>
            <a:endParaRPr lang="zh-CN" altLang="en-US" dirty="0">
              <a:ea typeface="宋体" panose="02010600030101010101" pitchFamily="2" charset="-122"/>
            </a:endParaRPr>
          </a:p>
        </p:txBody>
      </p:sp>
      <p:sp>
        <p:nvSpPr>
          <p:cNvPr id="99332" name="灯片编号占位符 3"/>
          <p:cNvSpPr txBox="1">
            <a:spLocks noGrp="1"/>
          </p:cNvSpPr>
          <p:nvPr>
            <p:ph type="sldNum" sz="quarter"/>
          </p:nvPr>
        </p:nvSpPr>
        <p:spPr>
          <a:xfrm>
            <a:off x="3860800" y="9445625"/>
            <a:ext cx="2954338" cy="496888"/>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noChangeAspect="1" noTextEdit="1"/>
          </p:cNvSpPr>
          <p:nvPr>
            <p:ph type="sldImg"/>
          </p:nvPr>
        </p:nvSpPr>
        <p:spPr/>
      </p:sp>
      <p:sp>
        <p:nvSpPr>
          <p:cNvPr id="25602" name="备注占位符 2"/>
          <p:cNvSpPr>
            <a:spLocks noGrp="1"/>
          </p:cNvSpPr>
          <p:nvPr>
            <p:ph type="body"/>
          </p:nvPr>
        </p:nvSpPr>
        <p:spPr/>
        <p:txBody>
          <a:bodyPr wrap="square" lIns="91440" tIns="45720" rIns="91440" bIns="45720" anchor="t"/>
          <a:p>
            <a:pPr lvl="0" indent="0"/>
            <a:r>
              <a:rPr lang="zh-CN" altLang="en-US" dirty="0">
                <a:ea typeface="宋体" panose="02010600030101010101" pitchFamily="2" charset="-122"/>
              </a:rPr>
              <a:t>百度名称由来：众里寻她千百度。蓦然回首</a:t>
            </a:r>
            <a:r>
              <a:rPr lang="en-US" altLang="zh-CN" dirty="0">
                <a:ea typeface="宋体" panose="02010600030101010101" pitchFamily="2" charset="-122"/>
              </a:rPr>
              <a:t>,</a:t>
            </a:r>
            <a:r>
              <a:rPr lang="zh-CN" altLang="en-US" dirty="0">
                <a:ea typeface="宋体" panose="02010600030101010101" pitchFamily="2" charset="-122"/>
              </a:rPr>
              <a:t>那人却在</a:t>
            </a:r>
            <a:r>
              <a:rPr lang="en-US" altLang="zh-CN" dirty="0">
                <a:ea typeface="宋体" panose="02010600030101010101" pitchFamily="2" charset="-122"/>
              </a:rPr>
              <a:t>,</a:t>
            </a:r>
            <a:r>
              <a:rPr lang="zh-CN" altLang="en-US" dirty="0">
                <a:ea typeface="宋体" panose="02010600030101010101" pitchFamily="2" charset="-122"/>
              </a:rPr>
              <a:t>灯火阑珊处</a:t>
            </a:r>
            <a:endParaRPr lang="en-US" altLang="zh-CN" dirty="0">
              <a:ea typeface="宋体" panose="02010600030101010101" pitchFamily="2" charset="-122"/>
            </a:endParaRPr>
          </a:p>
          <a:p>
            <a:pPr lvl="0" indent="0"/>
            <a:r>
              <a:rPr lang="zh-CN" altLang="en-US" dirty="0">
                <a:ea typeface="宋体" panose="02010600030101010101" pitchFamily="2" charset="-122"/>
              </a:rPr>
              <a:t>现在的俗语：知之为知之，不知百度知</a:t>
            </a:r>
            <a:endParaRPr lang="en-US" altLang="zh-CN" dirty="0">
              <a:ea typeface="宋体" panose="02010600030101010101" pitchFamily="2" charset="-122"/>
            </a:endParaRPr>
          </a:p>
          <a:p>
            <a:pPr lvl="0" indent="0"/>
            <a:r>
              <a:rPr lang="zh-CN" altLang="en-US" dirty="0">
                <a:ea typeface="宋体" panose="02010600030101010101" pitchFamily="2" charset="-122"/>
              </a:rPr>
              <a:t>推荐高级检索功能</a:t>
            </a:r>
            <a:endParaRPr lang="zh-CN" altLang="en-US" dirty="0">
              <a:ea typeface="宋体" panose="02010600030101010101" pitchFamily="2" charset="-122"/>
            </a:endParaRPr>
          </a:p>
        </p:txBody>
      </p:sp>
      <p:sp>
        <p:nvSpPr>
          <p:cNvPr id="25603"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25604"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幻灯片图像占位符 1"/>
          <p:cNvSpPr>
            <a:spLocks noGrp="1" noRot="1" noChangeAspect="1" noTextEdit="1"/>
          </p:cNvSpPr>
          <p:nvPr>
            <p:ph type="sldImg"/>
          </p:nvPr>
        </p:nvSpPr>
        <p:spPr/>
      </p:sp>
      <p:sp>
        <p:nvSpPr>
          <p:cNvPr id="103426" name="备注占位符 2"/>
          <p:cNvSpPr>
            <a:spLocks noGrp="1"/>
          </p:cNvSpPr>
          <p:nvPr>
            <p:ph type="body"/>
          </p:nvPr>
        </p:nvSpPr>
        <p:spPr/>
        <p:txBody>
          <a:bodyPr wrap="square" lIns="91440" tIns="45720" rIns="91440" bIns="45720" anchor="t"/>
          <a:p>
            <a:pPr lvl="0" indent="0"/>
            <a:endParaRPr lang="zh-CN" altLang="en-US" dirty="0">
              <a:ea typeface="宋体" panose="02010600030101010101" pitchFamily="2" charset="-122"/>
            </a:endParaRPr>
          </a:p>
        </p:txBody>
      </p:sp>
      <p:sp>
        <p:nvSpPr>
          <p:cNvPr id="103427"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103428"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幻灯片图像占位符 1"/>
          <p:cNvSpPr>
            <a:spLocks noGrp="1" noRot="1" noChangeAspect="1" noTextEdit="1"/>
          </p:cNvSpPr>
          <p:nvPr>
            <p:ph type="sldImg"/>
          </p:nvPr>
        </p:nvSpPr>
        <p:spPr/>
      </p:sp>
      <p:sp>
        <p:nvSpPr>
          <p:cNvPr id="105474" name="备注占位符 2"/>
          <p:cNvSpPr>
            <a:spLocks noGrp="1"/>
          </p:cNvSpPr>
          <p:nvPr>
            <p:ph type="body"/>
          </p:nvPr>
        </p:nvSpPr>
        <p:spPr/>
        <p:txBody>
          <a:bodyPr wrap="square" lIns="91440" tIns="45720" rIns="91440" bIns="45720" anchor="t"/>
          <a:p>
            <a:pPr lvl="0" indent="0"/>
            <a:endParaRPr lang="zh-CN" altLang="en-US" dirty="0">
              <a:ea typeface="宋体" panose="02010600030101010101" pitchFamily="2" charset="-122"/>
            </a:endParaRPr>
          </a:p>
        </p:txBody>
      </p:sp>
      <p:sp>
        <p:nvSpPr>
          <p:cNvPr id="105475"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105476"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Grp="1" noRot="1" noChangeAspect="1" noTextEdit="1"/>
          </p:cNvSpPr>
          <p:nvPr>
            <p:ph type="sldImg"/>
          </p:nvPr>
        </p:nvSpPr>
        <p:spPr/>
      </p:sp>
      <p:sp>
        <p:nvSpPr>
          <p:cNvPr id="28674" name="备注占位符 2"/>
          <p:cNvSpPr>
            <a:spLocks noGrp="1"/>
          </p:cNvSpPr>
          <p:nvPr>
            <p:ph type="body"/>
          </p:nvPr>
        </p:nvSpPr>
        <p:spPr/>
        <p:txBody>
          <a:bodyPr wrap="square" lIns="91440" tIns="45720" rIns="91440" bIns="45720" anchor="t"/>
          <a:p>
            <a:pPr lvl="0" indent="0"/>
            <a:r>
              <a:rPr lang="zh-CN" altLang="en-US" dirty="0">
                <a:ea typeface="宋体" panose="02010600030101010101" pitchFamily="2" charset="-122"/>
              </a:rPr>
              <a:t>既然专门讲授搜索引擎，建议精确检索的时候使用高级检索，但是现在由于网络问题，它的高级检索页面打不开，是不是就不能用了呢？其实高级检索就是把内容填入对应的框，它帮你生成检索式，不错出错，我们同样可以自行输入检索式，我们来看几个</a:t>
            </a:r>
            <a:endParaRPr lang="zh-CN" altLang="en-US" dirty="0">
              <a:ea typeface="宋体" panose="02010600030101010101" pitchFamily="2" charset="-122"/>
            </a:endParaRPr>
          </a:p>
          <a:p>
            <a:pPr lvl="0" indent="0"/>
            <a:endParaRPr lang="zh-CN" altLang="en-US" dirty="0">
              <a:ea typeface="宋体" panose="02010600030101010101" pitchFamily="2" charset="-122"/>
            </a:endParaRPr>
          </a:p>
        </p:txBody>
      </p:sp>
      <p:sp>
        <p:nvSpPr>
          <p:cNvPr id="28675"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28676"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幻灯片图像占位符 1"/>
          <p:cNvSpPr>
            <a:spLocks noGrp="1" noRot="1" noChangeAspect="1" noTextEdit="1"/>
          </p:cNvSpPr>
          <p:nvPr>
            <p:ph type="sldImg"/>
          </p:nvPr>
        </p:nvSpPr>
        <p:spPr/>
      </p:sp>
      <p:sp>
        <p:nvSpPr>
          <p:cNvPr id="30722" name="备注占位符 2"/>
          <p:cNvSpPr>
            <a:spLocks noGrp="1"/>
          </p:cNvSpPr>
          <p:nvPr>
            <p:ph type="body"/>
          </p:nvPr>
        </p:nvSpPr>
        <p:spPr/>
        <p:txBody>
          <a:bodyPr wrap="square" lIns="91440" tIns="45720" rIns="91440" bIns="45720" anchor="t"/>
          <a:p>
            <a:pPr lvl="0" indent="0"/>
            <a:endParaRPr lang="zh-CN" altLang="en-US" dirty="0">
              <a:ea typeface="宋体" panose="02010600030101010101" pitchFamily="2" charset="-122"/>
            </a:endParaRPr>
          </a:p>
        </p:txBody>
      </p:sp>
      <p:sp>
        <p:nvSpPr>
          <p:cNvPr id="30723"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30724"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幻灯片图像占位符 1"/>
          <p:cNvSpPr>
            <a:spLocks noGrp="1" noRot="1" noChangeAspect="1" noTextEdit="1"/>
          </p:cNvSpPr>
          <p:nvPr>
            <p:ph type="sldImg"/>
          </p:nvPr>
        </p:nvSpPr>
        <p:spPr/>
      </p:sp>
      <p:sp>
        <p:nvSpPr>
          <p:cNvPr id="32770" name="备注占位符 2"/>
          <p:cNvSpPr>
            <a:spLocks noGrp="1"/>
          </p:cNvSpPr>
          <p:nvPr>
            <p:ph type="body"/>
          </p:nvPr>
        </p:nvSpPr>
        <p:spPr/>
        <p:txBody>
          <a:bodyPr wrap="square" lIns="91440" tIns="45720" rIns="91440" bIns="45720" anchor="t"/>
          <a:p>
            <a:pPr lvl="0" indent="0"/>
            <a:endParaRPr lang="zh-CN" altLang="en-US" dirty="0">
              <a:ea typeface="宋体" panose="02010600030101010101" pitchFamily="2" charset="-122"/>
            </a:endParaRPr>
          </a:p>
        </p:txBody>
      </p:sp>
      <p:sp>
        <p:nvSpPr>
          <p:cNvPr id="32771"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32772"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noChangeAspect="1" noTextEdit="1"/>
          </p:cNvSpPr>
          <p:nvPr>
            <p:ph type="sldImg"/>
          </p:nvPr>
        </p:nvSpPr>
        <p:spPr/>
      </p:sp>
      <p:sp>
        <p:nvSpPr>
          <p:cNvPr id="37890" name="备注占位符 2"/>
          <p:cNvSpPr>
            <a:spLocks noGrp="1"/>
          </p:cNvSpPr>
          <p:nvPr>
            <p:ph type="body"/>
          </p:nvPr>
        </p:nvSpPr>
        <p:spPr/>
        <p:txBody>
          <a:bodyPr wrap="square" lIns="91440" tIns="45720" rIns="91440" bIns="45720" anchor="t"/>
          <a:p>
            <a:pPr lvl="0" indent="0"/>
            <a:r>
              <a:rPr lang="zh-CN" altLang="en-US" dirty="0">
                <a:ea typeface="宋体" panose="02010600030101010101" pitchFamily="2" charset="-122"/>
              </a:rPr>
              <a:t>再比如，我想查找关于信息素养的</a:t>
            </a:r>
            <a:r>
              <a:rPr lang="en-US" altLang="zh-CN" dirty="0">
                <a:ea typeface="宋体" panose="02010600030101010101" pitchFamily="2" charset="-122"/>
              </a:rPr>
              <a:t>pdf</a:t>
            </a:r>
            <a:r>
              <a:rPr lang="zh-CN" altLang="en-US" dirty="0">
                <a:ea typeface="宋体" panose="02010600030101010101" pitchFamily="2" charset="-122"/>
              </a:rPr>
              <a:t>格式的文件，并且要求他们来自于教育网站，不想是来自其他网站的资料，怎么做？</a:t>
            </a:r>
            <a:endParaRPr lang="zh-CN" altLang="en-US" dirty="0">
              <a:ea typeface="宋体" panose="02010600030101010101" pitchFamily="2" charset="-122"/>
            </a:endParaRPr>
          </a:p>
        </p:txBody>
      </p:sp>
      <p:sp>
        <p:nvSpPr>
          <p:cNvPr id="37891"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37892"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noChangeAspect="1" noTextEdit="1"/>
          </p:cNvSpPr>
          <p:nvPr>
            <p:ph type="sldImg"/>
          </p:nvPr>
        </p:nvSpPr>
        <p:spPr/>
      </p:sp>
      <p:sp>
        <p:nvSpPr>
          <p:cNvPr id="40962" name="备注占位符 2"/>
          <p:cNvSpPr>
            <a:spLocks noGrp="1"/>
          </p:cNvSpPr>
          <p:nvPr>
            <p:ph type="body"/>
          </p:nvPr>
        </p:nvSpPr>
        <p:spPr/>
        <p:txBody>
          <a:bodyPr wrap="square" lIns="91440" tIns="45720" rIns="91440" bIns="45720" anchor="t"/>
          <a:p>
            <a:pPr lvl="0" indent="0"/>
            <a:endParaRPr lang="zh-CN" altLang="en-US" dirty="0">
              <a:ea typeface="宋体" panose="02010600030101010101" pitchFamily="2" charset="-122"/>
            </a:endParaRPr>
          </a:p>
        </p:txBody>
      </p:sp>
      <p:sp>
        <p:nvSpPr>
          <p:cNvPr id="40963"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40964"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幻灯片图像占位符 1"/>
          <p:cNvSpPr>
            <a:spLocks noGrp="1" noRot="1" noChangeAspect="1" noTextEdit="1"/>
          </p:cNvSpPr>
          <p:nvPr>
            <p:ph type="sldImg"/>
          </p:nvPr>
        </p:nvSpPr>
        <p:spPr/>
      </p:sp>
      <p:sp>
        <p:nvSpPr>
          <p:cNvPr id="44034" name="备注占位符 2"/>
          <p:cNvSpPr>
            <a:spLocks noGrp="1"/>
          </p:cNvSpPr>
          <p:nvPr>
            <p:ph type="body"/>
          </p:nvPr>
        </p:nvSpPr>
        <p:spPr/>
        <p:txBody>
          <a:bodyPr wrap="square" lIns="91440" tIns="45720" rIns="91440" bIns="45720" anchor="t"/>
          <a:p>
            <a:pPr lvl="0" indent="0"/>
            <a:endParaRPr lang="zh-CN" altLang="en-US" dirty="0">
              <a:ea typeface="宋体" panose="02010600030101010101" pitchFamily="2" charset="-122"/>
            </a:endParaRPr>
          </a:p>
        </p:txBody>
      </p:sp>
      <p:sp>
        <p:nvSpPr>
          <p:cNvPr id="44035"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44036"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幻灯片图像占位符 1"/>
          <p:cNvSpPr>
            <a:spLocks noGrp="1" noRot="1" noChangeAspect="1" noTextEdit="1"/>
          </p:cNvSpPr>
          <p:nvPr>
            <p:ph type="sldImg"/>
          </p:nvPr>
        </p:nvSpPr>
        <p:spPr/>
      </p:sp>
      <p:sp>
        <p:nvSpPr>
          <p:cNvPr id="46082" name="备注占位符 2"/>
          <p:cNvSpPr>
            <a:spLocks noGrp="1"/>
          </p:cNvSpPr>
          <p:nvPr>
            <p:ph type="body"/>
          </p:nvPr>
        </p:nvSpPr>
        <p:spPr/>
        <p:txBody>
          <a:bodyPr wrap="square" lIns="91440" tIns="45720" rIns="91440" bIns="45720" anchor="t"/>
          <a:p>
            <a:pPr lvl="0" indent="0"/>
            <a:r>
              <a:rPr lang="zh-CN" altLang="en-US" dirty="0">
                <a:ea typeface="宋体" panose="02010600030101010101" pitchFamily="2" charset="-122"/>
              </a:rPr>
              <a:t>百度其他常用的搜索，文库、知道，地图、翻译、贴吧</a:t>
            </a:r>
            <a:endParaRPr lang="zh-CN" altLang="en-US" dirty="0">
              <a:ea typeface="宋体" panose="02010600030101010101" pitchFamily="2" charset="-122"/>
            </a:endParaRPr>
          </a:p>
        </p:txBody>
      </p:sp>
      <p:sp>
        <p:nvSpPr>
          <p:cNvPr id="46083" name="灯片编号占位符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
        <p:nvSpPr>
          <p:cNvPr id="46084"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700" y="1122363"/>
            <a:ext cx="91422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3700" y="3602038"/>
            <a:ext cx="91422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480" y="274955"/>
            <a:ext cx="1097064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09480" y="1600200"/>
            <a:ext cx="1097064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700" y="1122363"/>
            <a:ext cx="91422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3700" y="3602038"/>
            <a:ext cx="91422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183" y="365125"/>
            <a:ext cx="2628383"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035" y="365125"/>
            <a:ext cx="7732778"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025" y="365125"/>
            <a:ext cx="10513409"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838025" y="6356350"/>
            <a:ext cx="2742628" cy="365125"/>
          </a:xfrm>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a:xfrm>
            <a:off x="4037759" y="6356350"/>
            <a:ext cx="4113943" cy="365125"/>
          </a:xfrm>
        </p:spPr>
        <p:txBody>
          <a:bodyPr/>
          <a:lstStyle/>
          <a:p>
            <a:endParaRPr lang="zh-CN" altLang="en-US"/>
          </a:p>
        </p:txBody>
      </p:sp>
      <p:sp>
        <p:nvSpPr>
          <p:cNvPr id="5" name="灯片编号占位符 4"/>
          <p:cNvSpPr>
            <a:spLocks noGrp="1"/>
          </p:cNvSpPr>
          <p:nvPr>
            <p:ph type="sldNum" sz="quarter" idx="12"/>
          </p:nvPr>
        </p:nvSpPr>
        <p:spPr>
          <a:xfrm>
            <a:off x="8608806" y="6356350"/>
            <a:ext cx="2742628"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矩形 1"/>
          <p:cNvSpPr/>
          <p:nvPr userDrawn="1"/>
        </p:nvSpPr>
        <p:spPr>
          <a:xfrm>
            <a:off x="401320" y="176530"/>
            <a:ext cx="417636" cy="4331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a:t>
            </a:r>
            <a:endParaRPr lang="en-US" altLang="zh-CN" sz="1350" dirty="0"/>
          </a:p>
        </p:txBody>
      </p:sp>
      <p:sp>
        <p:nvSpPr>
          <p:cNvPr id="3" name="矩形 2"/>
          <p:cNvSpPr/>
          <p:nvPr userDrawn="1"/>
        </p:nvSpPr>
        <p:spPr>
          <a:xfrm>
            <a:off x="594480" y="357960"/>
            <a:ext cx="417636" cy="433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userDrawn="1"/>
        </p:nvSpPr>
        <p:spPr>
          <a:xfrm>
            <a:off x="429261" y="1072341"/>
            <a:ext cx="4308624" cy="714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a:t>+</a:t>
            </a:r>
            <a:endParaRPr lang="en-US" altLang="zh-CN" sz="1350"/>
          </a:p>
        </p:txBody>
      </p:sp>
      <p:sp>
        <p:nvSpPr>
          <p:cNvPr id="5" name="矩形 4"/>
          <p:cNvSpPr/>
          <p:nvPr userDrawn="1"/>
        </p:nvSpPr>
        <p:spPr>
          <a:xfrm>
            <a:off x="11787505" y="6033318"/>
            <a:ext cx="332105" cy="825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userDrawn="1"/>
        </p:nvSpPr>
        <p:spPr>
          <a:xfrm>
            <a:off x="11787505" y="5322118"/>
            <a:ext cx="332105" cy="710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内容占位符 2"/>
          <p:cNvSpPr>
            <a:spLocks noGrp="1"/>
          </p:cNvSpPr>
          <p:nvPr>
            <p:ph idx="1"/>
          </p:nvPr>
        </p:nvSpPr>
        <p:spPr>
          <a:xfrm>
            <a:off x="609600" y="1600200"/>
            <a:ext cx="10971213" cy="4527550"/>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8" name="标题 1"/>
          <p:cNvSpPr>
            <a:spLocks noGrp="1"/>
          </p:cNvSpPr>
          <p:nvPr>
            <p:ph type="title" hasCustomPrompt="1"/>
          </p:nvPr>
        </p:nvSpPr>
        <p:spPr>
          <a:xfrm>
            <a:off x="1237422" y="286522"/>
            <a:ext cx="7314248" cy="566869"/>
          </a:xfrm>
        </p:spPr>
        <p:txBody>
          <a:bodyPr anchor="b"/>
          <a:lstStyle>
            <a:lvl1pPr algn="l">
              <a:defRPr sz="2400" b="1">
                <a:solidFill>
                  <a:srgbClr val="B00000"/>
                </a:solidFill>
                <a:latin typeface="微软雅黑" panose="020B0503020204020204" charset="-122"/>
                <a:ea typeface="微软雅黑" panose="020B0503020204020204" charset="-122"/>
              </a:defRPr>
            </a:lvl1pPr>
          </a:lstStyle>
          <a:p>
            <a:r>
              <a:rPr lang="zh-CN" altLang="en-US" dirty="0" smtClean="0"/>
              <a:t>单击此处编辑标题</a:t>
            </a:r>
            <a:endParaRPr lang="zh-CN" altLang="en-US" dirty="0"/>
          </a:p>
        </p:txBody>
      </p:sp>
      <p:pic>
        <p:nvPicPr>
          <p:cNvPr id="15" name="图片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6169" y="6287314"/>
            <a:ext cx="3099763" cy="5094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2pPr>
      <a:lvl3pPr marL="914400" lvl="2"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3pPr>
      <a:lvl4pPr marL="1371600" lvl="3"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4pPr>
      <a:lvl5pPr marL="1828800" lvl="4"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5pPr>
      <a:lvl6pPr marL="2286000" lvl="5"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6pPr>
      <a:lvl7pPr marL="2743200" lvl="6"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7pPr>
      <a:lvl8pPr marL="3200400" lvl="7"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8pPr>
      <a:lvl9pPr marL="3657600" lvl="8"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 name="矩形 5"/>
          <p:cNvSpPr/>
          <p:nvPr userDrawn="1"/>
        </p:nvSpPr>
        <p:spPr>
          <a:xfrm>
            <a:off x="1270" y="3213770"/>
            <a:ext cx="12189143" cy="213233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extBox 2"/>
          <p:cNvSpPr txBox="1"/>
          <p:nvPr userDrawn="1"/>
        </p:nvSpPr>
        <p:spPr>
          <a:xfrm>
            <a:off x="5572722" y="1786384"/>
            <a:ext cx="6715172" cy="923330"/>
          </a:xfrm>
          <a:prstGeom prst="rect">
            <a:avLst/>
          </a:prstGeom>
          <a:noFill/>
        </p:spPr>
        <p:txBody>
          <a:bodyPr wrap="square" rtlCol="0">
            <a:spAutoFit/>
          </a:bodyPr>
          <a:lstStyle/>
          <a:p>
            <a:r>
              <a:rPr lang="zh-CN" altLang="en-US" sz="5400" b="1" dirty="0" smtClean="0">
                <a:latin typeface="微软雅黑" panose="020B0503020204020204" charset="-122"/>
                <a:ea typeface="微软雅黑" panose="020B0503020204020204" charset="-122"/>
              </a:rPr>
              <a:t>信息检索与利用</a:t>
            </a:r>
            <a:endParaRPr lang="en-US" altLang="zh-CN" sz="5400" b="1" dirty="0" smtClean="0">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2559" y="185624"/>
            <a:ext cx="3528391" cy="579874"/>
          </a:xfrm>
          <a:prstGeom prst="rect">
            <a:avLst/>
          </a:prstGeom>
        </p:spPr>
      </p:pic>
      <p:pic>
        <p:nvPicPr>
          <p:cNvPr id="11" name="Picture 4" descr="C:\Users\SCU-lnqn\Desktop\图片1.png"/>
          <p:cNvPicPr>
            <a:picLocks noChangeAspect="1" noChangeArrowheads="1"/>
          </p:cNvPicPr>
          <p:nvPr userDrawn="1"/>
        </p:nvPicPr>
        <p:blipFill>
          <a:blip r:embed="rId5"/>
          <a:srcRect t="51026" r="43588"/>
          <a:stretch>
            <a:fillRect/>
          </a:stretch>
        </p:blipFill>
        <p:spPr bwMode="auto">
          <a:xfrm>
            <a:off x="380166" y="1756372"/>
            <a:ext cx="5295903" cy="3888000"/>
          </a:xfrm>
          <a:prstGeom prst="rect">
            <a:avLst/>
          </a:prstGeom>
          <a:noFill/>
        </p:spPr>
      </p:pic>
      <p:sp>
        <p:nvSpPr>
          <p:cNvPr id="12" name="副标题 2"/>
          <p:cNvSpPr>
            <a:spLocks noGrp="1"/>
          </p:cNvSpPr>
          <p:nvPr>
            <p:ph type="subTitle" idx="1" hasCustomPrompt="1"/>
          </p:nvPr>
        </p:nvSpPr>
        <p:spPr>
          <a:xfrm>
            <a:off x="4880760" y="3429794"/>
            <a:ext cx="6695536" cy="971454"/>
          </a:xfrm>
        </p:spPr>
        <p:txBody>
          <a:bodyPr>
            <a:noAutofit/>
          </a:bodyPr>
          <a:lstStyle>
            <a:lvl1pPr marL="0" indent="0" algn="ctr">
              <a:buNone/>
              <a:defRPr kumimoji="0" lang="zh-CN" altLang="en-US" sz="42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j-cs"/>
              </a:defRPr>
            </a:lvl1pPr>
            <a:lvl2pPr marL="544195" indent="0" algn="ctr">
              <a:buNone/>
              <a:defRPr>
                <a:solidFill>
                  <a:schemeClr val="tx1">
                    <a:tint val="75000"/>
                  </a:schemeClr>
                </a:solidFill>
              </a:defRPr>
            </a:lvl2pPr>
            <a:lvl3pPr marL="1088390" indent="0" algn="ctr">
              <a:buNone/>
              <a:defRPr>
                <a:solidFill>
                  <a:schemeClr val="tx1">
                    <a:tint val="75000"/>
                  </a:schemeClr>
                </a:solidFill>
              </a:defRPr>
            </a:lvl3pPr>
            <a:lvl4pPr marL="1632585" indent="0" algn="ctr">
              <a:buNone/>
              <a:defRPr>
                <a:solidFill>
                  <a:schemeClr val="tx1">
                    <a:tint val="75000"/>
                  </a:schemeClr>
                </a:solidFill>
              </a:defRPr>
            </a:lvl4pPr>
            <a:lvl5pPr marL="2176780" indent="0" algn="ctr">
              <a:buNone/>
              <a:defRPr>
                <a:solidFill>
                  <a:schemeClr val="tx1">
                    <a:tint val="75000"/>
                  </a:schemeClr>
                </a:solidFill>
              </a:defRPr>
            </a:lvl5pPr>
            <a:lvl6pPr marL="2720975" indent="0" algn="ctr">
              <a:buNone/>
              <a:defRPr>
                <a:solidFill>
                  <a:schemeClr val="tx1">
                    <a:tint val="75000"/>
                  </a:schemeClr>
                </a:solidFill>
              </a:defRPr>
            </a:lvl6pPr>
            <a:lvl7pPr marL="3265805" indent="0" algn="ctr">
              <a:buNone/>
              <a:defRPr>
                <a:solidFill>
                  <a:schemeClr val="tx1">
                    <a:tint val="75000"/>
                  </a:schemeClr>
                </a:solidFill>
              </a:defRPr>
            </a:lvl7pPr>
            <a:lvl8pPr marL="3810000" indent="0" algn="ctr">
              <a:buNone/>
              <a:defRPr>
                <a:solidFill>
                  <a:schemeClr val="tx1">
                    <a:tint val="75000"/>
                  </a:schemeClr>
                </a:solidFill>
              </a:defRPr>
            </a:lvl8pPr>
            <a:lvl9pPr marL="4354195" indent="0" algn="ctr">
              <a:buNone/>
              <a:defRPr>
                <a:solidFill>
                  <a:schemeClr val="tx1">
                    <a:tint val="75000"/>
                  </a:schemeClr>
                </a:solidFill>
              </a:defRPr>
            </a:lvl9pPr>
          </a:lstStyle>
          <a:p>
            <a:r>
              <a:rPr lang="zh-CN" altLang="en-US" dirty="0" smtClean="0"/>
              <a:t>单击此处编辑标题</a:t>
            </a:r>
            <a:endParaRPr lang="zh-CN" altLang="en-US" dirty="0"/>
          </a:p>
        </p:txBody>
      </p:sp>
      <p:sp>
        <p:nvSpPr>
          <p:cNvPr id="15" name="标题占位符 1"/>
          <p:cNvSpPr>
            <a:spLocks noGrp="1"/>
          </p:cNvSpPr>
          <p:nvPr>
            <p:ph type="title" hasCustomPrompt="1"/>
          </p:nvPr>
        </p:nvSpPr>
        <p:spPr>
          <a:xfrm>
            <a:off x="4880760" y="4572803"/>
            <a:ext cx="6715172" cy="714380"/>
          </a:xfrm>
          <a:prstGeom prst="rect">
            <a:avLst/>
          </a:prstGeom>
        </p:spPr>
        <p:txBody>
          <a:bodyPr vert="horz" lIns="108850" tIns="54425" rIns="108850" bIns="54425" rtlCol="0" anchor="ctr">
            <a:normAutofit/>
          </a:bodyPr>
          <a:lstStyle>
            <a:lvl1pPr>
              <a:defRPr sz="2800" b="1">
                <a:solidFill>
                  <a:schemeClr val="bg1"/>
                </a:solidFill>
                <a:latin typeface="微软雅黑" panose="020B0503020204020204" charset="-122"/>
                <a:ea typeface="微软雅黑" panose="020B0503020204020204" charset="-122"/>
              </a:defRPr>
            </a:lvl1pPr>
          </a:lstStyle>
          <a:p>
            <a:r>
              <a:rPr lang="zh-CN" altLang="en-US" dirty="0" smtClean="0"/>
              <a:t>单击此处编辑</a:t>
            </a:r>
            <a:endParaRPr lang="zh-CN" altLang="en-US" dirty="0"/>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2pPr>
      <a:lvl3pPr marL="914400" lvl="2"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3pPr>
      <a:lvl4pPr marL="1371600" lvl="3"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4pPr>
      <a:lvl5pPr marL="1828800" lvl="4"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5pPr>
      <a:lvl6pPr marL="2286000" lvl="5"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6pPr>
      <a:lvl7pPr marL="2743200" lvl="6"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7pPr>
      <a:lvl8pPr marL="3200400" lvl="7"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8pPr>
      <a:lvl9pPr marL="3657600" lvl="8" indent="0" algn="ctr" defTabSz="914400" rtl="0" eaLnBrk="1" fontAlgn="base" latinLnBrk="0" hangingPunct="1">
        <a:lnSpc>
          <a:spcPct val="100000"/>
        </a:lnSpc>
        <a:spcBef>
          <a:spcPct val="0"/>
        </a:spcBef>
        <a:spcAft>
          <a:spcPct val="0"/>
        </a:spcAft>
        <a:buNone/>
        <a:defRPr sz="5400" b="0" i="0" u="none" kern="1200" baseline="0">
          <a:solidFill>
            <a:schemeClr val="tx2"/>
          </a:solidFill>
          <a:latin typeface="Arial" panose="020B0604020202020204" pitchFamily="34" charset="0"/>
          <a:ea typeface="Arial" panose="020B0604020202020204" pitchFamily="34" charset="0"/>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2" descr="C:\Users\SCU-lnqn\Desktop\四川大学图书馆LOGO.png"/>
          <p:cNvPicPr>
            <a:picLocks noChangeAspect="1" noChangeArrowheads="1"/>
          </p:cNvPicPr>
          <p:nvPr userDrawn="1"/>
        </p:nvPicPr>
        <p:blipFill>
          <a:blip r:embed="rId2">
            <a:lum bright="70000" contrast="-40000"/>
          </a:blip>
          <a:srcRect r="83306"/>
          <a:stretch>
            <a:fillRect/>
          </a:stretch>
        </p:blipFill>
        <p:spPr bwMode="auto">
          <a:xfrm>
            <a:off x="2863265" y="276997"/>
            <a:ext cx="6241862" cy="6143668"/>
          </a:xfrm>
          <a:prstGeom prst="rect">
            <a:avLst/>
          </a:prstGeom>
          <a:noFill/>
        </p:spPr>
      </p:pic>
      <p:sp>
        <p:nvSpPr>
          <p:cNvPr id="16" name="矩形 15"/>
          <p:cNvSpPr/>
          <p:nvPr userDrawn="1"/>
        </p:nvSpPr>
        <p:spPr>
          <a:xfrm>
            <a:off x="1270" y="3213770"/>
            <a:ext cx="12189143" cy="213233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7" name="PA_文本框 3"/>
          <p:cNvSpPr txBox="1"/>
          <p:nvPr userDrawn="1">
            <p:custDataLst>
              <p:tags r:id="rId3"/>
            </p:custDataLst>
          </p:nvPr>
        </p:nvSpPr>
        <p:spPr>
          <a:xfrm>
            <a:off x="0" y="3414263"/>
            <a:ext cx="12190413" cy="1015663"/>
          </a:xfrm>
          <a:prstGeom prst="rect">
            <a:avLst/>
          </a:prstGeom>
          <a:noFill/>
          <a:effectLst/>
        </p:spPr>
        <p:txBody>
          <a:bodyPr wrap="square" rtlCol="0">
            <a:spAutoFit/>
          </a:bodyPr>
          <a:p>
            <a:pPr algn="ctr"/>
            <a:r>
              <a:rPr lang="zh-CN" altLang="en-US" sz="6000" b="1" dirty="0" smtClean="0">
                <a:solidFill>
                  <a:schemeClr val="bg1"/>
                </a:solidFill>
                <a:latin typeface="微软雅黑" panose="020B0503020204020204" charset="-122"/>
                <a:ea typeface="微软雅黑" panose="020B0503020204020204" charset="-122"/>
              </a:rPr>
              <a:t>谢    谢</a:t>
            </a:r>
            <a:endParaRPr lang="zh-CN" altLang="en-US" sz="6000" b="1" dirty="0">
              <a:solidFill>
                <a:schemeClr val="bg1"/>
              </a:solidFill>
              <a:latin typeface="微软雅黑" panose="020B0503020204020204" charset="-122"/>
              <a:ea typeface="微软雅黑" panose="020B0503020204020204" charset="-122"/>
            </a:endParaRPr>
          </a:p>
        </p:txBody>
      </p:sp>
      <p:sp>
        <p:nvSpPr>
          <p:cNvPr id="18" name="PA_文本框 45"/>
          <p:cNvSpPr txBox="1"/>
          <p:nvPr userDrawn="1">
            <p:custDataLst>
              <p:tags r:id="rId4"/>
            </p:custDataLst>
          </p:nvPr>
        </p:nvSpPr>
        <p:spPr>
          <a:xfrm>
            <a:off x="1" y="4569412"/>
            <a:ext cx="12190412" cy="646331"/>
          </a:xfrm>
          <a:prstGeom prst="rect">
            <a:avLst/>
          </a:prstGeom>
          <a:noFill/>
        </p:spPr>
        <p:txBody>
          <a:bodyPr wrap="square" rtlCol="0">
            <a:spAutoFit/>
          </a:bodyPr>
          <a:p>
            <a:pPr algn="ctr"/>
            <a:r>
              <a:rPr lang="en-US" altLang="zh-CN" sz="3600" b="1" dirty="0" smtClean="0">
                <a:solidFill>
                  <a:schemeClr val="bg1"/>
                </a:solidFill>
                <a:latin typeface="Comic Sans MS" panose="030F0702030302020204" pitchFamily="66" charset="0"/>
                <a:ea typeface="方正细圆简体" panose="03000509000000000000" pitchFamily="2" charset="-122"/>
              </a:rPr>
              <a:t>Thank You</a:t>
            </a:r>
            <a:endParaRPr lang="en-US" altLang="zh-CN" sz="3600" b="1" dirty="0">
              <a:solidFill>
                <a:schemeClr val="bg1"/>
              </a:solidFill>
              <a:latin typeface="Comic Sans MS" panose="030F0702030302020204" pitchFamily="66" charset="0"/>
              <a:ea typeface="方正细圆简体" panose="03000509000000000000" pitchFamily="2" charset="-122"/>
              <a:cs typeface="+mn-ea"/>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7"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47"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jpeg"/><Relationship Id="rId1" Type="http://schemas.openxmlformats.org/officeDocument/2006/relationships/image" Target="../media/image1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50.jpeg"/><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5.jpeg"/><Relationship Id="rId1" Type="http://schemas.openxmlformats.org/officeDocument/2006/relationships/image" Target="../media/image5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7.png"/><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63.png"/><Relationship Id="rId1" Type="http://schemas.openxmlformats.org/officeDocument/2006/relationships/image" Target="../media/image62.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67.jpeg"/><Relationship Id="rId1" Type="http://schemas.openxmlformats.org/officeDocument/2006/relationships/image" Target="../media/image66.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69.png"/><Relationship Id="rId1" Type="http://schemas.openxmlformats.org/officeDocument/2006/relationships/image" Target="../media/image68.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70.GIF"/><Relationship Id="rId2" Type="http://schemas.openxmlformats.org/officeDocument/2006/relationships/hyperlink" Target="http://www.so.com/s?q=%E6%96%87%E6%9C%AC%E6%96%87%E4%BB%B6%E6%A0%BC%E5%BC%8F&amp;ie=utf-8&amp;src=wenda_link" TargetMode="External"/><Relationship Id="rId1" Type="http://schemas.openxmlformats.org/officeDocument/2006/relationships/hyperlink" Target="http://www.so.com/s?q=kml&amp;ie=utf-8&amp;src=wenda_link"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4.png"/><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6.png"/><Relationship Id="rId1"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8.png"/><Relationship Id="rId1"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0.png"/><Relationship Id="rId1"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3.png"/><Relationship Id="rId1"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7.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8.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www.scirus.com/"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http://ac.scmor.com/" TargetMode="External"/><Relationship Id="rId1" Type="http://schemas.openxmlformats.org/officeDocument/2006/relationships/image" Target="../media/image91.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9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0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9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4.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jpeg"/><Relationship Id="rId1" Type="http://schemas.openxmlformats.org/officeDocument/2006/relationships/image" Target="../media/image105.jpe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image" Target="../media/image107.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image" Target="../media/image1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www.jocw.jp/"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3596340" y="3165793"/>
            <a:ext cx="9142200" cy="2387600"/>
          </a:xfrm>
        </p:spPr>
        <p:txBody>
          <a:bodyPr/>
          <a:p>
            <a:endParaRPr lang="zh-CN" altLang="en-US"/>
          </a:p>
        </p:txBody>
      </p:sp>
      <p:sp>
        <p:nvSpPr>
          <p:cNvPr id="3" name="副标题 2"/>
          <p:cNvSpPr>
            <a:spLocks noGrp="1"/>
          </p:cNvSpPr>
          <p:nvPr>
            <p:ph type="subTitle" idx="1"/>
          </p:nvPr>
        </p:nvSpPr>
        <p:spPr>
          <a:xfrm>
            <a:off x="4823460" y="3531870"/>
            <a:ext cx="6202680" cy="1017905"/>
          </a:xfrm>
        </p:spPr>
        <p:txBody>
          <a:bodyPr/>
          <a:p>
            <a:r>
              <a:rPr altLang="zh-CN" sz="4000"/>
              <a:t>第</a:t>
            </a:r>
            <a:r>
              <a:rPr lang="en-US" altLang="zh-CN" sz="4000"/>
              <a:t>2</a:t>
            </a:r>
            <a:r>
              <a:rPr sz="4000"/>
              <a:t>章 网络搜索引擎</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3"/>
          <p:cNvSpPr>
            <a:spLocks noGrp="1"/>
          </p:cNvSpPr>
          <p:nvPr>
            <p:ph/>
          </p:nvPr>
        </p:nvSpPr>
        <p:spPr>
          <a:xfrm>
            <a:off x="457835" y="1134745"/>
            <a:ext cx="10208895" cy="5077460"/>
          </a:xfrm>
          <a:prstGeom prst="rect">
            <a:avLst/>
          </a:prstGeom>
          <a:solidFill>
            <a:srgbClr val="FFFFFF"/>
          </a:solidFill>
          <a:ln w="9525" cap="flat" cmpd="sng">
            <a:solidFill>
              <a:srgbClr val="000000"/>
            </a:solidFill>
            <a:prstDash val="solid"/>
            <a:round/>
            <a:headEnd type="none" w="med" len="med"/>
            <a:tailEnd type="none" w="med" len="med"/>
          </a:ln>
        </p:spPr>
        <p:txBody>
          <a:bodyPr wrap="square" lIns="91440" tIns="45720" rIns="91440" bIns="45720" anchor="t"/>
          <a:p>
            <a:pPr marL="365125" indent="-255270">
              <a:lnSpc>
                <a:spcPct val="120000"/>
              </a:lnSpc>
              <a:buFont typeface="Wingdings" panose="05000000000000000000" pitchFamily="2" charset="2"/>
              <a:buNone/>
            </a:pPr>
            <a:r>
              <a:rPr lang="en-US" altLang="zh-CN" sz="2000">
                <a:latin typeface="幼圆" pitchFamily="49" charset="-122"/>
                <a:ea typeface="幼圆" pitchFamily="49" charset="-122"/>
              </a:rPr>
              <a:t>  </a:t>
            </a:r>
            <a:r>
              <a:rPr lang="en-US" altLang="zh-CN" sz="2000">
                <a:ln w="22225">
                  <a:solidFill>
                    <a:schemeClr val="accent2"/>
                  </a:solidFill>
                  <a:prstDash val="solid"/>
                </a:ln>
                <a:solidFill>
                  <a:schemeClr val="accent2">
                    <a:lumMod val="40000"/>
                    <a:lumOff val="60000"/>
                  </a:schemeClr>
                </a:solidFill>
                <a:effectLst/>
                <a:latin typeface="幼圆" pitchFamily="49" charset="-122"/>
                <a:ea typeface="幼圆" pitchFamily="49" charset="-122"/>
              </a:rPr>
              <a:t>  </a:t>
            </a:r>
            <a:r>
              <a:rPr lang="en-US" altLang="zh-CN" sz="200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⑶ </a:t>
            </a:r>
            <a:r>
              <a:rPr lang="zh-CN" altLang="en-US" sz="20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逻辑非功能。</a:t>
            </a:r>
            <a:endParaRPr lang="zh-CN" altLang="en-US" sz="20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365125" indent="-255270">
              <a:lnSpc>
                <a:spcPct val="120000"/>
              </a:lnSpc>
              <a:buFont typeface="Wingdings" panose="05000000000000000000" pitchFamily="2" charset="2"/>
              <a:buNone/>
            </a:pPr>
            <a:r>
              <a:rPr lang="zh-CN" altLang="en-US" sz="20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      在某搜索字词前紧靠该字词加一个减号，表示不希望搜索结果中出现包含该字词的网页。前一个字词和减号之间必须有空格，否则，减号会被当成连字符处理，而失去减号逻辑非功能。</a:t>
            </a:r>
            <a:endParaRPr lang="zh-CN" altLang="en-US" sz="20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365125" indent="-255270">
              <a:lnSpc>
                <a:spcPct val="120000"/>
              </a:lnSpc>
              <a:buFont typeface="Wingdings" panose="05000000000000000000" pitchFamily="2" charset="2"/>
              <a:buNone/>
            </a:pPr>
            <a:endParaRPr lang="zh-CN" altLang="en-US" sz="20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365125" indent="-255270">
              <a:lnSpc>
                <a:spcPct val="120000"/>
              </a:lnSpc>
              <a:buFont typeface="Wingdings" panose="05000000000000000000" pitchFamily="2" charset="2"/>
              <a:buNone/>
            </a:pPr>
            <a:endParaRPr lang="en-US" altLang="zh-CN" sz="200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365125" indent="-255270">
              <a:lnSpc>
                <a:spcPct val="120000"/>
              </a:lnSpc>
              <a:buClr>
                <a:srgbClr val="D34817"/>
              </a:buClr>
              <a:buNone/>
            </a:pPr>
            <a:r>
              <a:rPr lang="zh-CN" altLang="en-US" sz="20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   </a:t>
            </a:r>
            <a:endParaRPr lang="en-US" altLang="zh-CN" sz="2000">
              <a:latin typeface="楷体_GB2312" pitchFamily="49" charset="-122"/>
              <a:ea typeface="楷体_GB2312" pitchFamily="49" charset="-122"/>
            </a:endParaRPr>
          </a:p>
        </p:txBody>
      </p:sp>
      <p:pic>
        <p:nvPicPr>
          <p:cNvPr id="64514" name="Picture 14" descr="QQ截图20150320185021"/>
          <p:cNvPicPr>
            <a:picLocks noChangeAspect="1"/>
          </p:cNvPicPr>
          <p:nvPr/>
        </p:nvPicPr>
        <p:blipFill>
          <a:blip r:embed="rId1"/>
          <a:stretch>
            <a:fillRect/>
          </a:stretch>
        </p:blipFill>
        <p:spPr>
          <a:xfrm>
            <a:off x="893445" y="2746375"/>
            <a:ext cx="4199255" cy="3465830"/>
          </a:xfrm>
          <a:prstGeom prst="rect">
            <a:avLst/>
          </a:prstGeom>
          <a:noFill/>
          <a:ln w="9525">
            <a:noFill/>
          </a:ln>
        </p:spPr>
      </p:pic>
      <p:pic>
        <p:nvPicPr>
          <p:cNvPr id="150543" name="Picture 15" descr="QQ截图20150320185040"/>
          <p:cNvPicPr>
            <a:picLocks noChangeAspect="1"/>
          </p:cNvPicPr>
          <p:nvPr/>
        </p:nvPicPr>
        <p:blipFill>
          <a:blip r:embed="rId2"/>
          <a:stretch>
            <a:fillRect/>
          </a:stretch>
        </p:blipFill>
        <p:spPr>
          <a:xfrm>
            <a:off x="5415280" y="2746375"/>
            <a:ext cx="5032375" cy="3465830"/>
          </a:xfrm>
          <a:prstGeom prst="rect">
            <a:avLst/>
          </a:prstGeom>
          <a:noFill/>
          <a:ln w="9525">
            <a:noFill/>
          </a:ln>
        </p:spPr>
      </p:pic>
      <p:sp>
        <p:nvSpPr>
          <p:cNvPr id="2" name="文本框 1"/>
          <p:cNvSpPr txBox="1"/>
          <p:nvPr/>
        </p:nvSpPr>
        <p:spPr>
          <a:xfrm>
            <a:off x="1175385" y="301625"/>
            <a:ext cx="7098665" cy="706755"/>
          </a:xfrm>
          <a:prstGeom prst="rect">
            <a:avLst/>
          </a:prstGeom>
          <a:noFill/>
        </p:spPr>
        <p:txBody>
          <a:bodyPr wrap="square" rtlCol="0">
            <a:spAutoFit/>
          </a:bodyPr>
          <a:p>
            <a:r>
              <a:rPr lang="zh-CN" altLang="en-US" sz="4000" dirty="0">
                <a:ln w="22225">
                  <a:solidFill>
                    <a:schemeClr val="accent2"/>
                  </a:solidFill>
                  <a:prstDash val="solid"/>
                </a:ln>
                <a:solidFill>
                  <a:srgbClr val="AE1517"/>
                </a:solidFill>
                <a:effectLst/>
                <a:sym typeface="+mn-ea"/>
              </a:rPr>
              <a:t>搜索引擎检索技巧</a:t>
            </a:r>
            <a:endParaRPr lang="zh-CN" altLang="en-US" sz="4000" dirty="0">
              <a:ln w="22225">
                <a:solidFill>
                  <a:schemeClr val="accent2"/>
                </a:solidFill>
                <a:prstDash val="solid"/>
              </a:ln>
              <a:solidFill>
                <a:srgbClr val="AE1517"/>
              </a:solidFill>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0543"/>
                                        </p:tgtEl>
                                        <p:attrNameLst>
                                          <p:attrName>style.visibility</p:attrName>
                                        </p:attrNameLst>
                                      </p:cBhvr>
                                      <p:to>
                                        <p:strVal val="visible"/>
                                      </p:to>
                                    </p:set>
                                    <p:animEffect transition="in" filter="circle(in)">
                                      <p:cBhvr>
                                        <p:cTn id="7" dur="1000"/>
                                        <p:tgtEl>
                                          <p:spTgt spid="150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TextBox 3"/>
          <p:cNvSpPr txBox="1"/>
          <p:nvPr/>
        </p:nvSpPr>
        <p:spPr>
          <a:xfrm>
            <a:off x="1181805" y="1288733"/>
            <a:ext cx="5273040" cy="662305"/>
          </a:xfrm>
          <a:prstGeom prst="rect">
            <a:avLst/>
          </a:prstGeom>
          <a:noFill/>
          <a:ln w="9525">
            <a:noFill/>
          </a:ln>
        </p:spPr>
        <p:txBody>
          <a:bodyPr wrap="none" lIns="0" tIns="0" rIns="0" bIns="0" anchor="t">
            <a:spAutoFit/>
          </a:bodyPr>
          <a:p>
            <a:pPr defTabSz="821055">
              <a:lnSpc>
                <a:spcPts val="2325"/>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1</a:t>
            </a:r>
            <a:r>
              <a:rPr lang="zh-CN" altLang="en-US" sz="2200" dirty="0">
                <a:solidFill>
                  <a:srgbClr val="000000"/>
                </a:solidFill>
                <a:latin typeface="Times New Roman" panose="02020603050405020304" pitchFamily="18" charset="0"/>
                <a:ea typeface="宋体" panose="02010600030101010101" pitchFamily="2" charset="-122"/>
              </a:rPr>
              <a:t>）小木虫论坛（ </a:t>
            </a:r>
            <a:r>
              <a:rPr lang="en-US" altLang="zh-CN" sz="2200">
                <a:solidFill>
                  <a:srgbClr val="000000"/>
                </a:solidFill>
                <a:latin typeface="Times New Roman" panose="02020603050405020304" pitchFamily="18" charset="0"/>
                <a:ea typeface="宋体" panose="02010600030101010101" pitchFamily="2" charset="-122"/>
              </a:rPr>
              <a:t>http:// </a:t>
            </a:r>
            <a:r>
              <a:rPr lang="en-US" altLang="zh-CN" sz="2200" err="1">
                <a:solidFill>
                  <a:srgbClr val="000000"/>
                </a:solidFill>
                <a:latin typeface="Times New Roman" panose="02020603050405020304" pitchFamily="18" charset="0"/>
                <a:ea typeface="宋体" panose="02010600030101010101" pitchFamily="2" charset="-122"/>
              </a:rPr>
              <a:t>www.emuch.net</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284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2</a:t>
            </a:r>
            <a:r>
              <a:rPr lang="zh-CN" altLang="en-US" sz="2200" dirty="0">
                <a:solidFill>
                  <a:srgbClr val="000000"/>
                </a:solidFill>
                <a:latin typeface="Times New Roman" panose="02020603050405020304" pitchFamily="18" charset="0"/>
                <a:ea typeface="宋体" panose="02010600030101010101" pitchFamily="2" charset="-122"/>
              </a:rPr>
              <a:t>）阿果资源网（</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www.agpr.net</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9810" name="TextBox 4"/>
          <p:cNvSpPr txBox="1"/>
          <p:nvPr/>
        </p:nvSpPr>
        <p:spPr>
          <a:xfrm>
            <a:off x="1181488" y="2103120"/>
            <a:ext cx="6282055" cy="1390650"/>
          </a:xfrm>
          <a:prstGeom prst="rect">
            <a:avLst/>
          </a:prstGeom>
          <a:noFill/>
          <a:ln w="9525">
            <a:noFill/>
          </a:ln>
        </p:spPr>
        <p:txBody>
          <a:bodyPr wrap="none" lIns="0" tIns="0" rIns="0" bIns="0" anchor="t">
            <a:spAutoFit/>
          </a:bodyPr>
          <a:p>
            <a:pPr defTabSz="821055">
              <a:lnSpc>
                <a:spcPts val="2325"/>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3</a:t>
            </a:r>
            <a:r>
              <a:rPr lang="zh-CN" altLang="en-US" sz="2200" dirty="0">
                <a:solidFill>
                  <a:srgbClr val="000000"/>
                </a:solidFill>
                <a:latin typeface="Times New Roman" panose="02020603050405020304" pitchFamily="18" charset="0"/>
                <a:ea typeface="宋体" panose="02010600030101010101" pitchFamily="2" charset="-122"/>
              </a:rPr>
              <a:t>）网上读书园地论坛（ </a:t>
            </a:r>
            <a:r>
              <a:rPr lang="en-US" altLang="zh-CN" sz="2200">
                <a:solidFill>
                  <a:srgbClr val="000000"/>
                </a:solidFill>
                <a:latin typeface="Times New Roman" panose="02020603050405020304" pitchFamily="18" charset="0"/>
                <a:ea typeface="宋体" panose="02010600030101010101" pitchFamily="2" charset="-122"/>
              </a:rPr>
              <a:t>http:// </a:t>
            </a:r>
            <a:r>
              <a:rPr lang="en-US" altLang="zh-CN" sz="2200" err="1">
                <a:solidFill>
                  <a:srgbClr val="000000"/>
                </a:solidFill>
                <a:latin typeface="Times New Roman" panose="02020603050405020304" pitchFamily="18" charset="0"/>
                <a:ea typeface="宋体" panose="02010600030101010101" pitchFamily="2" charset="-122"/>
              </a:rPr>
              <a:t>www.readfree.net</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284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4</a:t>
            </a:r>
            <a:r>
              <a:rPr lang="zh-CN" altLang="en-US" sz="2200" dirty="0">
                <a:solidFill>
                  <a:srgbClr val="000000"/>
                </a:solidFill>
                <a:latin typeface="Times New Roman" panose="02020603050405020304" pitchFamily="18" charset="0"/>
                <a:ea typeface="宋体" panose="02010600030101010101" pitchFamily="2" charset="-122"/>
              </a:rPr>
              <a:t>）研学论坛（</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bbs.matwav.com</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284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5</a:t>
            </a:r>
            <a:r>
              <a:rPr lang="zh-CN" altLang="en-US" sz="2200" dirty="0">
                <a:solidFill>
                  <a:srgbClr val="000000"/>
                </a:solidFill>
                <a:latin typeface="Times New Roman" panose="02020603050405020304" pitchFamily="18" charset="0"/>
                <a:ea typeface="宋体" panose="02010600030101010101" pitchFamily="2" charset="-122"/>
              </a:rPr>
              <a:t>）博士数学网（</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www.math.org.cn</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284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6</a:t>
            </a:r>
            <a:r>
              <a:rPr lang="zh-CN" altLang="en-US" sz="2200" dirty="0">
                <a:solidFill>
                  <a:srgbClr val="000000"/>
                </a:solidFill>
                <a:latin typeface="Times New Roman" panose="02020603050405020304" pitchFamily="18" charset="0"/>
                <a:ea typeface="宋体" panose="02010600030101010101" pitchFamily="2" charset="-122"/>
              </a:rPr>
              <a:t>）博研联盟（ </a:t>
            </a:r>
            <a:r>
              <a:rPr lang="en-US" altLang="zh-CN" sz="2200">
                <a:solidFill>
                  <a:srgbClr val="000000"/>
                </a:solidFill>
                <a:latin typeface="Times New Roman" panose="02020603050405020304" pitchFamily="18" charset="0"/>
                <a:ea typeface="宋体" panose="02010600030101010101" pitchFamily="2" charset="-122"/>
              </a:rPr>
              <a:t>http:// </a:t>
            </a:r>
            <a:r>
              <a:rPr lang="en-US" altLang="zh-CN" sz="2200" err="1">
                <a:solidFill>
                  <a:srgbClr val="000000"/>
                </a:solidFill>
                <a:latin typeface="Times New Roman" panose="02020603050405020304" pitchFamily="18" charset="0"/>
                <a:ea typeface="宋体" panose="02010600030101010101" pitchFamily="2" charset="-122"/>
              </a:rPr>
              <a:t>www.bylm.net</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9811" name="TextBox 5"/>
          <p:cNvSpPr txBox="1"/>
          <p:nvPr/>
        </p:nvSpPr>
        <p:spPr>
          <a:xfrm>
            <a:off x="1181488" y="3585210"/>
            <a:ext cx="6126480" cy="297815"/>
          </a:xfrm>
          <a:prstGeom prst="rect">
            <a:avLst/>
          </a:prstGeom>
          <a:noFill/>
          <a:ln w="9525">
            <a:noFill/>
          </a:ln>
        </p:spPr>
        <p:txBody>
          <a:bodyPr wrap="none" lIns="0" tIns="0" rIns="0" bIns="0" anchor="t">
            <a:spAutoFit/>
          </a:bodyPr>
          <a:p>
            <a:pPr defTabSz="821055">
              <a:lnSpc>
                <a:spcPts val="2325"/>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7</a:t>
            </a:r>
            <a:r>
              <a:rPr lang="zh-CN" altLang="en-US" sz="2200" dirty="0">
                <a:solidFill>
                  <a:srgbClr val="000000"/>
                </a:solidFill>
                <a:latin typeface="Times New Roman" panose="02020603050405020304" pitchFamily="18" charset="0"/>
                <a:ea typeface="宋体" panose="02010600030101010101" pitchFamily="2" charset="-122"/>
              </a:rPr>
              <a:t>）中国化学化工论坛（</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www.ccebbs.com</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9812" name="TextBox 2"/>
          <p:cNvSpPr txBox="1"/>
          <p:nvPr/>
        </p:nvSpPr>
        <p:spPr>
          <a:xfrm>
            <a:off x="1090048" y="426720"/>
            <a:ext cx="2449830" cy="382905"/>
          </a:xfrm>
          <a:prstGeom prst="rect">
            <a:avLst/>
          </a:prstGeom>
          <a:noFill/>
          <a:ln w="9525">
            <a:noFill/>
          </a:ln>
        </p:spPr>
        <p:txBody>
          <a:bodyPr wrap="none" lIns="0" tIns="0" rIns="0" bIns="0" anchor="t">
            <a:spAutoFit/>
          </a:bodyPr>
          <a:p>
            <a:pPr defTabSz="821055">
              <a:lnSpc>
                <a:spcPts val="2990"/>
              </a:lnSpc>
            </a:pPr>
            <a:r>
              <a:rPr lang="zh-CN" altLang="en-US" sz="3200" b="1" dirty="0">
                <a:solidFill>
                  <a:srgbClr val="3333FF"/>
                </a:solidFill>
                <a:latin typeface="Dotum" panose="020B0600000101010101" pitchFamily="34" charset="-127"/>
                <a:ea typeface="Dotum" panose="020B0600000101010101" pitchFamily="34" charset="-127"/>
              </a:rPr>
              <a:t>专业学术论坛</a:t>
            </a:r>
            <a:endParaRPr lang="zh-CN" altLang="en-US" sz="3200" b="1" dirty="0">
              <a:solidFill>
                <a:srgbClr val="3333FF"/>
              </a:solidFill>
              <a:latin typeface="Dotum" panose="020B0600000101010101" pitchFamily="34" charset="-127"/>
              <a:ea typeface="Dotum" panose="020B0600000101010101" pitchFamily="34" charset="-127"/>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3843090" y="1122680"/>
            <a:ext cx="5680710" cy="2387600"/>
          </a:xfrm>
        </p:spPr>
        <p:txBody>
          <a:bodyPr/>
          <a:p>
            <a:br>
              <a:rPr lang="zh-CN" altLang="en-US" dirty="0">
                <a:solidFill>
                  <a:srgbClr val="000000"/>
                </a:solidFill>
              </a:rPr>
            </a:br>
            <a:br>
              <a:rPr lang="en-US" altLang="zh-CN">
                <a:latin typeface="楷体_GB2312" pitchFamily="49" charset="-122"/>
                <a:ea typeface="楷体_GB2312" pitchFamily="49" charset="-122"/>
              </a:rPr>
            </a:br>
            <a:endParaRPr lang="zh-CN" altLang="en-US"/>
          </a:p>
        </p:txBody>
      </p:sp>
      <p:sp>
        <p:nvSpPr>
          <p:cNvPr id="3" name="副标题 2"/>
          <p:cNvSpPr>
            <a:spLocks noGrp="1"/>
          </p:cNvSpPr>
          <p:nvPr>
            <p:ph type="subTitle" idx="1"/>
          </p:nvPr>
        </p:nvSpPr>
        <p:spPr/>
        <p:txBody>
          <a:bodyPr/>
          <a:p>
            <a:endParaRPr lang="zh-CN" altLang="en-US"/>
          </a:p>
        </p:txBody>
      </p:sp>
      <p:sp>
        <p:nvSpPr>
          <p:cNvPr id="4" name="文本框 3"/>
          <p:cNvSpPr txBox="1"/>
          <p:nvPr/>
        </p:nvSpPr>
        <p:spPr>
          <a:xfrm>
            <a:off x="398780" y="1182370"/>
            <a:ext cx="9516110" cy="4965065"/>
          </a:xfrm>
          <a:prstGeom prst="rect">
            <a:avLst/>
          </a:prstGeom>
          <a:noFill/>
        </p:spPr>
        <p:txBody>
          <a:bodyPr wrap="square" rtlCol="0">
            <a:spAutoFit/>
          </a:bodyPr>
          <a:p>
            <a:pPr marL="365125" indent="-255270">
              <a:lnSpc>
                <a:spcPct val="120000"/>
              </a:lnSpc>
              <a:buClr>
                <a:srgbClr val="D34817"/>
              </a:buClr>
              <a:buNone/>
            </a:pPr>
            <a:r>
              <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sym typeface="+mn-ea"/>
              </a:rPr>
              <a:t>⑷ 词组搜索。</a:t>
            </a:r>
            <a:endPar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365125" indent="-255270">
              <a:lnSpc>
                <a:spcPct val="120000"/>
              </a:lnSpc>
              <a:buClr>
                <a:srgbClr val="D34817"/>
              </a:buClr>
              <a:buNone/>
            </a:pPr>
            <a:r>
              <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sym typeface="+mn-ea"/>
              </a:rPr>
              <a:t>      如果输入的搜索字词很长，搜索引擎在经过分析后，可能会拆分搜索字词。若需要得到精确、不拆字的搜索结果，可在搜索字词前后加上双引号。 </a:t>
            </a:r>
            <a:endPar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365125" indent="-255270">
              <a:lnSpc>
                <a:spcPct val="120000"/>
              </a:lnSpc>
              <a:buClr>
                <a:srgbClr val="D34817"/>
              </a:buClr>
              <a:buNone/>
            </a:pPr>
            <a:r>
              <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sym typeface="+mn-ea"/>
              </a:rPr>
              <a:t>   ⑸ 大小写。</a:t>
            </a:r>
            <a:endPar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365125" indent="-255270">
              <a:lnSpc>
                <a:spcPct val="120000"/>
              </a:lnSpc>
              <a:buClr>
                <a:srgbClr val="D34817"/>
              </a:buClr>
              <a:buNone/>
            </a:pPr>
            <a:r>
              <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sym typeface="+mn-ea"/>
              </a:rPr>
              <a:t>      搜索引擎不区分大小写，输入的所有字母都会视为是小写的。</a:t>
            </a:r>
            <a:endPar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365125" indent="-255270">
              <a:lnSpc>
                <a:spcPct val="120000"/>
              </a:lnSpc>
              <a:buClr>
                <a:srgbClr val="D34817"/>
              </a:buClr>
              <a:buNone/>
            </a:pPr>
            <a:r>
              <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sym typeface="+mn-ea"/>
              </a:rPr>
              <a:t>   ⑹ 禁用词。</a:t>
            </a:r>
            <a:endPar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365125" indent="-255270">
              <a:lnSpc>
                <a:spcPct val="120000"/>
              </a:lnSpc>
              <a:buClr>
                <a:srgbClr val="D34817"/>
              </a:buClr>
              <a:buNone/>
            </a:pPr>
            <a:r>
              <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sym typeface="+mn-ea"/>
              </a:rPr>
              <a:t>      为提高查准率，搜索引擎将常用的一些介词、冠词、数字和单个字母等高频词作为禁用词，在检索时自动忽略，如果必须使用禁用词时可用</a:t>
            </a:r>
            <a:r>
              <a:rPr lang="en-US" altLang="zh-CN" sz="240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sym typeface="+mn-ea"/>
              </a:rPr>
              <a:t>+</a:t>
            </a:r>
            <a:r>
              <a:rPr lang="zh-CN" altLang="en-US" sz="24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sym typeface="+mn-ea"/>
              </a:rPr>
              <a:t>或“”。</a:t>
            </a:r>
            <a:endParaRPr lang="zh-CN" altLang="en-US" sz="2400" dirty="0">
              <a:solidFill>
                <a:srgbClr val="000000"/>
              </a:solidFill>
            </a:endParaRPr>
          </a:p>
          <a:p>
            <a:pPr marL="365125" indent="-255270">
              <a:lnSpc>
                <a:spcPct val="120000"/>
              </a:lnSpc>
              <a:buFont typeface="Wingdings" panose="05000000000000000000" pitchFamily="2" charset="2"/>
              <a:buNone/>
            </a:pPr>
            <a:endParaRPr lang="zh-CN" altLang="en-US" sz="2400" dirty="0">
              <a:solidFill>
                <a:srgbClr val="000000"/>
              </a:solidFill>
            </a:endParaRPr>
          </a:p>
        </p:txBody>
      </p:sp>
      <p:sp>
        <p:nvSpPr>
          <p:cNvPr id="5" name="文本框 4"/>
          <p:cNvSpPr txBox="1"/>
          <p:nvPr/>
        </p:nvSpPr>
        <p:spPr>
          <a:xfrm>
            <a:off x="1165225" y="344170"/>
            <a:ext cx="8434705" cy="645160"/>
          </a:xfrm>
          <a:prstGeom prst="rect">
            <a:avLst/>
          </a:prstGeom>
          <a:noFill/>
        </p:spPr>
        <p:txBody>
          <a:bodyPr wrap="square" rtlCol="0">
            <a:spAutoFit/>
          </a:bodyPr>
          <a:p>
            <a:r>
              <a:rPr lang="zh-CN" altLang="en-US" sz="3600" dirty="0">
                <a:ln w="22225">
                  <a:solidFill>
                    <a:schemeClr val="accent2"/>
                  </a:solidFill>
                  <a:prstDash val="solid"/>
                </a:ln>
                <a:solidFill>
                  <a:srgbClr val="AE1517"/>
                </a:solidFill>
                <a:effectLst/>
                <a:sym typeface="+mn-ea"/>
              </a:rPr>
              <a:t>搜索引擎检索技巧</a:t>
            </a:r>
            <a:endParaRPr lang="zh-CN" altLang="en-US" sz="3600" dirty="0">
              <a:ln w="22225">
                <a:solidFill>
                  <a:schemeClr val="accent2"/>
                </a:solidFill>
                <a:prstDash val="solid"/>
              </a:ln>
              <a:solidFill>
                <a:srgbClr val="AE1517"/>
              </a:solidFill>
              <a:effectLst/>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TextBox 3"/>
          <p:cNvSpPr txBox="1"/>
          <p:nvPr/>
        </p:nvSpPr>
        <p:spPr>
          <a:xfrm>
            <a:off x="608965" y="1245870"/>
            <a:ext cx="10685780" cy="1419860"/>
          </a:xfrm>
          <a:prstGeom prst="rect">
            <a:avLst/>
          </a:prstGeom>
          <a:noFill/>
          <a:ln w="9525">
            <a:noFill/>
          </a:ln>
        </p:spPr>
        <p:txBody>
          <a:bodyPr wrap="square" lIns="0" tIns="0" rIns="0" bIns="0" anchor="t">
            <a:spAutoFit/>
          </a:bodyPr>
          <a:p>
            <a:pPr defTabSz="821055">
              <a:lnSpc>
                <a:spcPts val="2215"/>
              </a:lnSpc>
            </a:pPr>
            <a:r>
              <a:rPr lang="zh-CN" altLang="en-US" sz="2000" b="1" dirty="0">
                <a:solidFill>
                  <a:schemeClr val="tx1"/>
                </a:solidFill>
                <a:latin typeface="楷体_GB2312" pitchFamily="49" charset="-122"/>
                <a:ea typeface="楷体_GB2312" pitchFamily="49" charset="-122"/>
              </a:rPr>
              <a:t>⑴ 将搜索范围限定在特定站点中</a:t>
            </a:r>
            <a:r>
              <a:rPr lang="en-US" altLang="zh-CN" sz="2000" b="1">
                <a:solidFill>
                  <a:schemeClr val="tx1"/>
                </a:solidFill>
                <a:latin typeface="楷体_GB2312" pitchFamily="49" charset="-122"/>
                <a:ea typeface="楷体_GB2312" pitchFamily="49" charset="-122"/>
              </a:rPr>
              <a:t>—site</a:t>
            </a:r>
            <a:endParaRPr lang="en-US" altLang="zh-CN" sz="2000" b="1">
              <a:solidFill>
                <a:schemeClr val="tx1"/>
              </a:solidFill>
              <a:latin typeface="楷体_GB2312" pitchFamily="49" charset="-122"/>
              <a:ea typeface="楷体_GB2312" pitchFamily="49" charset="-122"/>
            </a:endParaRPr>
          </a:p>
          <a:p>
            <a:pPr defTabSz="821055">
              <a:lnSpc>
                <a:spcPts val="2215"/>
              </a:lnSpc>
            </a:pPr>
            <a:endParaRPr lang="en-US" altLang="zh-CN" sz="2000" b="1">
              <a:solidFill>
                <a:schemeClr val="tx1"/>
              </a:solidFill>
              <a:latin typeface="楷体_GB2312" pitchFamily="49" charset="-122"/>
              <a:ea typeface="楷体_GB2312" pitchFamily="49" charset="-122"/>
            </a:endParaRPr>
          </a:p>
          <a:p>
            <a:pPr defTabSz="821055">
              <a:lnSpc>
                <a:spcPts val="2215"/>
              </a:lnSpc>
            </a:pPr>
            <a:r>
              <a:rPr lang="zh-CN" altLang="en-US" sz="2000" dirty="0">
                <a:solidFill>
                  <a:schemeClr val="tx1"/>
                </a:solidFill>
                <a:latin typeface="楷体_GB2312" pitchFamily="49" charset="-122"/>
                <a:ea typeface="楷体_GB2312" pitchFamily="49" charset="-122"/>
              </a:rPr>
              <a:t>   方法：在搜索内容的后面，加上</a:t>
            </a:r>
            <a:r>
              <a:rPr lang="en-US" altLang="zh-CN" sz="2000">
                <a:solidFill>
                  <a:schemeClr val="tx1"/>
                </a:solidFill>
                <a:latin typeface="楷体_GB2312" pitchFamily="49" charset="-122"/>
                <a:ea typeface="楷体_GB2312" pitchFamily="49" charset="-122"/>
              </a:rPr>
              <a:t>“site</a:t>
            </a:r>
            <a:r>
              <a:rPr lang="zh-CN" altLang="en-US" sz="2000" dirty="0">
                <a:solidFill>
                  <a:schemeClr val="tx1"/>
                </a:solidFill>
                <a:latin typeface="楷体_GB2312" pitchFamily="49" charset="-122"/>
                <a:ea typeface="楷体_GB2312" pitchFamily="49" charset="-122"/>
              </a:rPr>
              <a:t>：站点域名”。</a:t>
            </a:r>
            <a:r>
              <a:rPr lang="zh-CN" altLang="en-US" sz="2000" dirty="0">
                <a:solidFill>
                  <a:srgbClr val="CC0000"/>
                </a:solidFill>
                <a:latin typeface="楷体_GB2312" pitchFamily="49" charset="-122"/>
                <a:ea typeface="楷体_GB2312" pitchFamily="49" charset="-122"/>
              </a:rPr>
              <a:t>注意， “</a:t>
            </a:r>
            <a:r>
              <a:rPr lang="en-US" altLang="zh-CN" sz="2000">
                <a:solidFill>
                  <a:srgbClr val="CC0000"/>
                </a:solidFill>
                <a:latin typeface="楷体_GB2312" pitchFamily="49" charset="-122"/>
                <a:ea typeface="楷体_GB2312" pitchFamily="49" charset="-122"/>
              </a:rPr>
              <a:t>site</a:t>
            </a:r>
            <a:r>
              <a:rPr lang="zh-CN" altLang="en-US" sz="2000" dirty="0">
                <a:solidFill>
                  <a:srgbClr val="CC0000"/>
                </a:solidFill>
                <a:latin typeface="楷体_GB2312" pitchFamily="49" charset="-122"/>
                <a:ea typeface="楷体_GB2312" pitchFamily="49" charset="-122"/>
              </a:rPr>
              <a:t>：”后面的站点域名不要带“</a:t>
            </a:r>
            <a:r>
              <a:rPr lang="en-US" altLang="zh-CN" sz="2000">
                <a:solidFill>
                  <a:srgbClr val="CC0000"/>
                </a:solidFill>
                <a:latin typeface="楷体_GB2312" pitchFamily="49" charset="-122"/>
                <a:ea typeface="楷体_GB2312" pitchFamily="49" charset="-122"/>
              </a:rPr>
              <a:t>http</a:t>
            </a:r>
            <a:r>
              <a:rPr lang="zh-CN" altLang="en-US" sz="2000" dirty="0">
                <a:solidFill>
                  <a:srgbClr val="CC0000"/>
                </a:solidFill>
                <a:latin typeface="楷体_GB2312" pitchFamily="49" charset="-122"/>
                <a:ea typeface="楷体_GB2312" pitchFamily="49" charset="-122"/>
              </a:rPr>
              <a:t>：</a:t>
            </a:r>
            <a:r>
              <a:rPr lang="en-US" altLang="zh-CN" sz="2000">
                <a:solidFill>
                  <a:srgbClr val="CC0000"/>
                </a:solidFill>
                <a:latin typeface="楷体_GB2312" pitchFamily="49" charset="-122"/>
                <a:ea typeface="楷体_GB2312" pitchFamily="49" charset="-122"/>
              </a:rPr>
              <a:t>// ”</a:t>
            </a:r>
            <a:r>
              <a:rPr lang="zh-CN" altLang="en-US" sz="2000" dirty="0">
                <a:solidFill>
                  <a:srgbClr val="CC0000"/>
                </a:solidFill>
                <a:latin typeface="楷体_GB2312" pitchFamily="49" charset="-122"/>
                <a:ea typeface="楷体_GB2312" pitchFamily="49" charset="-122"/>
              </a:rPr>
              <a:t>；另外 ，“</a:t>
            </a:r>
            <a:r>
              <a:rPr lang="en-US" altLang="zh-CN" sz="2000">
                <a:solidFill>
                  <a:srgbClr val="CC0000"/>
                </a:solidFill>
                <a:latin typeface="楷体_GB2312" pitchFamily="49" charset="-122"/>
                <a:ea typeface="楷体_GB2312" pitchFamily="49" charset="-122"/>
              </a:rPr>
              <a:t>site</a:t>
            </a:r>
            <a:r>
              <a:rPr lang="zh-CN" altLang="en-US" sz="2000" dirty="0">
                <a:solidFill>
                  <a:srgbClr val="CC0000"/>
                </a:solidFill>
                <a:latin typeface="楷体_GB2312" pitchFamily="49" charset="-122"/>
                <a:ea typeface="楷体_GB2312" pitchFamily="49" charset="-122"/>
              </a:rPr>
              <a:t>：”和站点名之间无空格。</a:t>
            </a:r>
            <a:endParaRPr lang="en-US" altLang="zh-CN" sz="2000">
              <a:solidFill>
                <a:srgbClr val="CC0000"/>
              </a:solidFill>
              <a:latin typeface="楷体_GB2312" pitchFamily="49" charset="-122"/>
              <a:ea typeface="楷体_GB2312" pitchFamily="49" charset="-122"/>
            </a:endParaRPr>
          </a:p>
          <a:p>
            <a:pPr defTabSz="821055">
              <a:lnSpc>
                <a:spcPts val="2215"/>
              </a:lnSpc>
            </a:pPr>
            <a:endParaRPr lang="zh-CN" altLang="en-US" sz="2000" b="1" dirty="0">
              <a:solidFill>
                <a:srgbClr val="CC0000"/>
              </a:solidFill>
              <a:latin typeface="楷体_GB2312" pitchFamily="49" charset="-122"/>
              <a:ea typeface="楷体_GB2312" pitchFamily="49" charset="-122"/>
            </a:endParaRPr>
          </a:p>
        </p:txBody>
      </p:sp>
      <p:pic>
        <p:nvPicPr>
          <p:cNvPr id="14338" name="Picture 2"/>
          <p:cNvPicPr>
            <a:picLocks noChangeAspect="1"/>
          </p:cNvPicPr>
          <p:nvPr/>
        </p:nvPicPr>
        <p:blipFill>
          <a:blip r:embed="rId1"/>
          <a:srcRect t="2567" r="12241" b="42307"/>
          <a:stretch>
            <a:fillRect/>
          </a:stretch>
        </p:blipFill>
        <p:spPr>
          <a:xfrm>
            <a:off x="608965" y="2421255"/>
            <a:ext cx="10057765" cy="3701415"/>
          </a:xfrm>
          <a:prstGeom prst="rect">
            <a:avLst/>
          </a:prstGeom>
          <a:noFill/>
          <a:ln w="12700" cap="flat" cmpd="sng">
            <a:solidFill>
              <a:schemeClr val="tx1"/>
            </a:solidFill>
            <a:prstDash val="solid"/>
            <a:miter/>
            <a:headEnd type="none" w="med" len="med"/>
            <a:tailEnd type="none" w="med" len="med"/>
          </a:ln>
        </p:spPr>
      </p:pic>
      <p:sp>
        <p:nvSpPr>
          <p:cNvPr id="14339" name="TextBox 2"/>
          <p:cNvSpPr txBox="1"/>
          <p:nvPr/>
        </p:nvSpPr>
        <p:spPr>
          <a:xfrm>
            <a:off x="1276738" y="474980"/>
            <a:ext cx="2754630" cy="361950"/>
          </a:xfrm>
          <a:prstGeom prst="rect">
            <a:avLst/>
          </a:prstGeom>
          <a:noFill/>
          <a:ln w="9525">
            <a:noFill/>
          </a:ln>
        </p:spPr>
        <p:txBody>
          <a:bodyPr wrap="none" lIns="0" tIns="0" rIns="0" bIns="0" anchor="t">
            <a:spAutoFit/>
          </a:bodyPr>
          <a:p>
            <a:pPr defTabSz="821055">
              <a:lnSpc>
                <a:spcPts val="2825"/>
              </a:lnSpc>
            </a:pPr>
            <a:r>
              <a:rPr lang="zh-CN" altLang="en-US" sz="3600" b="1" dirty="0">
                <a:solidFill>
                  <a:srgbClr val="C00000"/>
                </a:solidFill>
                <a:latin typeface="Times New Roman" panose="02020603050405020304" pitchFamily="18" charset="0"/>
                <a:ea typeface="宋体" panose="02010600030101010101" pitchFamily="2" charset="-122"/>
              </a:rPr>
              <a:t>高级检索技巧</a:t>
            </a:r>
            <a:endParaRPr lang="zh-CN" altLang="en-US" sz="3600" b="1" dirty="0">
              <a:solidFill>
                <a:srgbClr val="C00000"/>
              </a:solidFill>
              <a:latin typeface="Times New Roman" panose="02020603050405020304" pitchFamily="18" charset="0"/>
              <a:ea typeface="宋体" panose="02010600030101010101" pitchFamily="2" charset="-122"/>
            </a:endParaRPr>
          </a:p>
        </p:txBody>
      </p:sp>
      <p:sp>
        <p:nvSpPr>
          <p:cNvPr id="6" name="椭圆 5"/>
          <p:cNvSpPr/>
          <p:nvPr/>
        </p:nvSpPr>
        <p:spPr>
          <a:xfrm>
            <a:off x="609035" y="3783965"/>
            <a:ext cx="2143125" cy="349250"/>
          </a:xfrm>
          <a:prstGeom prst="ellipse">
            <a:avLst/>
          </a:prstGeom>
          <a:noFill/>
          <a:ln w="25400" cap="flat" cmpd="sng">
            <a:solidFill>
              <a:srgbClr val="FF0000"/>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7" name="椭圆 6"/>
          <p:cNvSpPr/>
          <p:nvPr/>
        </p:nvSpPr>
        <p:spPr>
          <a:xfrm>
            <a:off x="728415" y="5139055"/>
            <a:ext cx="2143125" cy="349250"/>
          </a:xfrm>
          <a:prstGeom prst="ellipse">
            <a:avLst/>
          </a:prstGeom>
          <a:noFill/>
          <a:ln w="25400" cap="flat" cmpd="sng">
            <a:solidFill>
              <a:srgbClr val="FF0000"/>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TextBox 7"/>
          <p:cNvSpPr txBox="1"/>
          <p:nvPr/>
        </p:nvSpPr>
        <p:spPr>
          <a:xfrm>
            <a:off x="818268" y="1182053"/>
            <a:ext cx="5549900" cy="283845"/>
          </a:xfrm>
          <a:prstGeom prst="rect">
            <a:avLst/>
          </a:prstGeom>
          <a:noFill/>
          <a:ln w="9525">
            <a:noFill/>
          </a:ln>
        </p:spPr>
        <p:txBody>
          <a:bodyPr wrap="none" lIns="0" tIns="0" rIns="0" bIns="0" anchor="t">
            <a:spAutoFit/>
          </a:bodyPr>
          <a:p>
            <a:pPr defTabSz="821055">
              <a:lnSpc>
                <a:spcPts val="2215"/>
              </a:lnSpc>
            </a:pPr>
            <a:r>
              <a:rPr lang="zh-CN" altLang="en-US" sz="2800" b="1" dirty="0">
                <a:solidFill>
                  <a:schemeClr val="tx1"/>
                </a:solidFill>
                <a:latin typeface="楷体_GB2312" pitchFamily="49" charset="-122"/>
                <a:ea typeface="楷体_GB2312" pitchFamily="49" charset="-122"/>
              </a:rPr>
              <a:t>⑵ 限定搜索的文件类型</a:t>
            </a:r>
            <a:r>
              <a:rPr lang="en-US" altLang="zh-CN" sz="2800" b="1">
                <a:solidFill>
                  <a:schemeClr val="tx1"/>
                </a:solidFill>
                <a:latin typeface="楷体_GB2312" pitchFamily="49" charset="-122"/>
                <a:ea typeface="楷体_GB2312" pitchFamily="49" charset="-122"/>
              </a:rPr>
              <a:t>—</a:t>
            </a:r>
            <a:r>
              <a:rPr lang="en-US" altLang="zh-CN" sz="2800" b="1" err="1">
                <a:solidFill>
                  <a:schemeClr val="tx1"/>
                </a:solidFill>
                <a:latin typeface="楷体_GB2312" pitchFamily="49" charset="-122"/>
                <a:ea typeface="楷体_GB2312" pitchFamily="49" charset="-122"/>
              </a:rPr>
              <a:t>filetype</a:t>
            </a:r>
            <a:endParaRPr lang="zh-CN" altLang="en-US" sz="2800" b="1" dirty="0">
              <a:solidFill>
                <a:schemeClr val="tx1"/>
              </a:solidFill>
              <a:latin typeface="楷体_GB2312" pitchFamily="49" charset="-122"/>
              <a:ea typeface="楷体_GB2312" pitchFamily="49" charset="-122"/>
            </a:endParaRPr>
          </a:p>
        </p:txBody>
      </p:sp>
      <p:sp>
        <p:nvSpPr>
          <p:cNvPr id="15362" name="TextBox 8"/>
          <p:cNvSpPr txBox="1"/>
          <p:nvPr/>
        </p:nvSpPr>
        <p:spPr>
          <a:xfrm>
            <a:off x="717938" y="1466215"/>
            <a:ext cx="6561137" cy="923290"/>
          </a:xfrm>
          <a:prstGeom prst="rect">
            <a:avLst/>
          </a:prstGeom>
          <a:noFill/>
          <a:ln w="9525">
            <a:noFill/>
          </a:ln>
        </p:spPr>
        <p:txBody>
          <a:bodyPr lIns="0" tIns="0" rIns="0" bIns="0" anchor="t">
            <a:spAutoFit/>
          </a:bodyPr>
          <a:p>
            <a:pPr defTabSz="821055">
              <a:tabLst>
                <a:tab pos="581025" algn="l"/>
              </a:tabLst>
            </a:pPr>
            <a:r>
              <a:rPr lang="zh-CN" altLang="en-US" sz="1800" dirty="0">
                <a:solidFill>
                  <a:schemeClr val="tx1"/>
                </a:solidFill>
                <a:latin typeface="楷体_GB2312" pitchFamily="49" charset="-122"/>
                <a:ea typeface="楷体_GB2312" pitchFamily="49" charset="-122"/>
              </a:rPr>
              <a:t>    </a:t>
            </a:r>
            <a:r>
              <a:rPr lang="zh-CN" altLang="en-US" sz="2000" dirty="0">
                <a:solidFill>
                  <a:schemeClr val="tx1"/>
                </a:solidFill>
                <a:latin typeface="楷体_GB2312" pitchFamily="49" charset="-122"/>
                <a:ea typeface="楷体_GB2312" pitchFamily="49" charset="-122"/>
              </a:rPr>
              <a:t>方法：只需要在普通的检索词后面，加一个 </a:t>
            </a:r>
            <a:r>
              <a:rPr lang="zh-CN" altLang="en-US" sz="2000" dirty="0">
                <a:solidFill>
                  <a:srgbClr val="CC0000"/>
                </a:solidFill>
                <a:latin typeface="楷体_GB2312" pitchFamily="49" charset="-122"/>
                <a:ea typeface="楷体_GB2312" pitchFamily="49" charset="-122"/>
              </a:rPr>
              <a:t>“</a:t>
            </a:r>
            <a:r>
              <a:rPr lang="en-US" altLang="zh-CN" sz="2000" err="1">
                <a:solidFill>
                  <a:srgbClr val="CC0000"/>
                </a:solidFill>
                <a:latin typeface="楷体_GB2312" pitchFamily="49" charset="-122"/>
                <a:ea typeface="楷体_GB2312" pitchFamily="49" charset="-122"/>
              </a:rPr>
              <a:t>filetype</a:t>
            </a:r>
            <a:r>
              <a:rPr lang="zh-CN" altLang="en-US" sz="2000" dirty="0">
                <a:solidFill>
                  <a:srgbClr val="CC0000"/>
                </a:solidFill>
                <a:latin typeface="楷体_GB2312" pitchFamily="49" charset="-122"/>
                <a:ea typeface="楷体_GB2312" pitchFamily="49" charset="-122"/>
              </a:rPr>
              <a:t>：”</a:t>
            </a:r>
            <a:r>
              <a:rPr lang="zh-CN" altLang="en-US" sz="2000" dirty="0">
                <a:solidFill>
                  <a:schemeClr val="tx1"/>
                </a:solidFill>
                <a:latin typeface="楷体_GB2312" pitchFamily="49" charset="-122"/>
                <a:ea typeface="楷体_GB2312" pitchFamily="49" charset="-122"/>
              </a:rPr>
              <a:t>来对文档类型进行 限定。“</a:t>
            </a:r>
            <a:r>
              <a:rPr lang="en-US" altLang="zh-CN" sz="2000" err="1">
                <a:solidFill>
                  <a:schemeClr val="tx1"/>
                </a:solidFill>
                <a:latin typeface="楷体_GB2312" pitchFamily="49" charset="-122"/>
                <a:ea typeface="楷体_GB2312" pitchFamily="49" charset="-122"/>
              </a:rPr>
              <a:t>Filetype</a:t>
            </a:r>
            <a:r>
              <a:rPr lang="zh-CN" altLang="en-US" sz="2000" dirty="0">
                <a:solidFill>
                  <a:schemeClr val="tx1"/>
                </a:solidFill>
                <a:latin typeface="楷体_GB2312" pitchFamily="49" charset="-122"/>
                <a:ea typeface="楷体_GB2312" pitchFamily="49" charset="-122"/>
              </a:rPr>
              <a:t>：”后可以跟</a:t>
            </a:r>
            <a:r>
              <a:rPr lang="en-US" altLang="zh-CN" sz="2000">
                <a:solidFill>
                  <a:srgbClr val="CC0000"/>
                </a:solidFill>
                <a:latin typeface="楷体_GB2312" pitchFamily="49" charset="-122"/>
                <a:ea typeface="楷体_GB2312" pitchFamily="49" charset="-122"/>
              </a:rPr>
              <a:t>DOC</a:t>
            </a:r>
            <a:r>
              <a:rPr lang="zh-CN" altLang="en-US" sz="2000" dirty="0">
                <a:solidFill>
                  <a:srgbClr val="CC0000"/>
                </a:solidFill>
                <a:latin typeface="楷体_GB2312" pitchFamily="49" charset="-122"/>
                <a:ea typeface="楷体_GB2312" pitchFamily="49" charset="-122"/>
              </a:rPr>
              <a:t>、 </a:t>
            </a:r>
            <a:r>
              <a:rPr lang="en-US" altLang="zh-CN" sz="2000">
                <a:solidFill>
                  <a:srgbClr val="CC0000"/>
                </a:solidFill>
                <a:latin typeface="楷体_GB2312" pitchFamily="49" charset="-122"/>
                <a:ea typeface="楷体_GB2312" pitchFamily="49" charset="-122"/>
              </a:rPr>
              <a:t>XLS</a:t>
            </a:r>
            <a:r>
              <a:rPr lang="zh-CN" altLang="en-US" sz="2000" dirty="0">
                <a:solidFill>
                  <a:srgbClr val="CC0000"/>
                </a:solidFill>
                <a:latin typeface="楷体_GB2312" pitchFamily="49" charset="-122"/>
                <a:ea typeface="楷体_GB2312" pitchFamily="49" charset="-122"/>
              </a:rPr>
              <a:t>、</a:t>
            </a:r>
            <a:r>
              <a:rPr lang="en-US" altLang="zh-CN" sz="2000">
                <a:solidFill>
                  <a:srgbClr val="CC0000"/>
                </a:solidFill>
                <a:latin typeface="楷体_GB2312" pitchFamily="49" charset="-122"/>
                <a:ea typeface="楷体_GB2312" pitchFamily="49" charset="-122"/>
              </a:rPr>
              <a:t>PPT</a:t>
            </a:r>
            <a:r>
              <a:rPr lang="zh-CN" altLang="en-US" sz="2000" dirty="0">
                <a:solidFill>
                  <a:srgbClr val="CC0000"/>
                </a:solidFill>
                <a:latin typeface="楷体_GB2312" pitchFamily="49" charset="-122"/>
                <a:ea typeface="楷体_GB2312" pitchFamily="49" charset="-122"/>
              </a:rPr>
              <a:t>、</a:t>
            </a:r>
            <a:r>
              <a:rPr lang="en-US" altLang="zh-CN" sz="2000">
                <a:solidFill>
                  <a:srgbClr val="CC0000"/>
                </a:solidFill>
                <a:latin typeface="楷体_GB2312" pitchFamily="49" charset="-122"/>
                <a:ea typeface="楷体_GB2312" pitchFamily="49" charset="-122"/>
              </a:rPr>
              <a:t>PDF</a:t>
            </a:r>
            <a:r>
              <a:rPr lang="zh-CN" altLang="en-US" sz="2000" dirty="0">
                <a:solidFill>
                  <a:srgbClr val="CC0000"/>
                </a:solidFill>
                <a:latin typeface="楷体_GB2312" pitchFamily="49" charset="-122"/>
                <a:ea typeface="楷体_GB2312" pitchFamily="49" charset="-122"/>
              </a:rPr>
              <a:t>、</a:t>
            </a:r>
            <a:r>
              <a:rPr lang="en-US" altLang="zh-CN" sz="2000">
                <a:solidFill>
                  <a:srgbClr val="CC0000"/>
                </a:solidFill>
                <a:latin typeface="楷体_GB2312" pitchFamily="49" charset="-122"/>
                <a:ea typeface="楷体_GB2312" pitchFamily="49" charset="-122"/>
              </a:rPr>
              <a:t>RTF</a:t>
            </a:r>
            <a:r>
              <a:rPr lang="zh-CN" altLang="en-US" sz="2000" dirty="0">
                <a:solidFill>
                  <a:schemeClr val="tx1"/>
                </a:solidFill>
                <a:latin typeface="楷体_GB2312" pitchFamily="49" charset="-122"/>
                <a:ea typeface="楷体_GB2312" pitchFamily="49" charset="-122"/>
              </a:rPr>
              <a:t>等文件格式。</a:t>
            </a:r>
            <a:endParaRPr lang="zh-CN" altLang="en-US" sz="2000" dirty="0">
              <a:solidFill>
                <a:schemeClr val="tx1"/>
              </a:solidFill>
              <a:latin typeface="楷体_GB2312" pitchFamily="49" charset="-122"/>
              <a:ea typeface="楷体_GB2312" pitchFamily="49" charset="-122"/>
            </a:endParaRPr>
          </a:p>
        </p:txBody>
      </p:sp>
      <p:pic>
        <p:nvPicPr>
          <p:cNvPr id="15363" name="Picture 2"/>
          <p:cNvPicPr>
            <a:picLocks noChangeAspect="1"/>
          </p:cNvPicPr>
          <p:nvPr/>
        </p:nvPicPr>
        <p:blipFill>
          <a:blip r:embed="rId1"/>
          <a:srcRect b="25278"/>
          <a:stretch>
            <a:fillRect/>
          </a:stretch>
        </p:blipFill>
        <p:spPr>
          <a:xfrm>
            <a:off x="717938" y="2482215"/>
            <a:ext cx="6948487" cy="3670300"/>
          </a:xfrm>
          <a:prstGeom prst="rect">
            <a:avLst/>
          </a:prstGeom>
          <a:noFill/>
          <a:ln w="15875" cap="flat" cmpd="sng">
            <a:solidFill>
              <a:schemeClr val="tx1"/>
            </a:solidFill>
            <a:prstDash val="solid"/>
            <a:miter/>
            <a:headEnd type="none" w="med" len="med"/>
            <a:tailEnd type="none" w="med" len="med"/>
          </a:ln>
        </p:spPr>
      </p:pic>
      <p:sp>
        <p:nvSpPr>
          <p:cNvPr id="15364" name="椭圆 4"/>
          <p:cNvSpPr/>
          <p:nvPr/>
        </p:nvSpPr>
        <p:spPr>
          <a:xfrm>
            <a:off x="608718" y="3379470"/>
            <a:ext cx="2520950" cy="504825"/>
          </a:xfrm>
          <a:prstGeom prst="ellipse">
            <a:avLst/>
          </a:prstGeom>
          <a:noFill/>
          <a:ln w="38100" cap="flat" cmpd="sng">
            <a:solidFill>
              <a:srgbClr val="FF0000"/>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5365" name="椭圆 5"/>
          <p:cNvSpPr/>
          <p:nvPr/>
        </p:nvSpPr>
        <p:spPr>
          <a:xfrm>
            <a:off x="818268" y="2552065"/>
            <a:ext cx="1079500" cy="269875"/>
          </a:xfrm>
          <a:prstGeom prst="ellipse">
            <a:avLst/>
          </a:prstGeom>
          <a:noFill/>
          <a:ln w="38100" cap="flat" cmpd="sng">
            <a:solidFill>
              <a:srgbClr val="FF0000"/>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4339" name="TextBox 2"/>
          <p:cNvSpPr txBox="1"/>
          <p:nvPr/>
        </p:nvSpPr>
        <p:spPr>
          <a:xfrm>
            <a:off x="1276738" y="474980"/>
            <a:ext cx="2754630" cy="361950"/>
          </a:xfrm>
          <a:prstGeom prst="rect">
            <a:avLst/>
          </a:prstGeom>
          <a:noFill/>
          <a:ln w="9525">
            <a:noFill/>
          </a:ln>
        </p:spPr>
        <p:txBody>
          <a:bodyPr wrap="none" lIns="0" tIns="0" rIns="0" bIns="0" anchor="t">
            <a:spAutoFit/>
          </a:bodyPr>
          <a:p>
            <a:pPr defTabSz="821055">
              <a:lnSpc>
                <a:spcPts val="2825"/>
              </a:lnSpc>
            </a:pPr>
            <a:r>
              <a:rPr lang="zh-CN" altLang="en-US" sz="3600" b="1" dirty="0">
                <a:solidFill>
                  <a:srgbClr val="C00000"/>
                </a:solidFill>
                <a:latin typeface="Times New Roman" panose="02020603050405020304" pitchFamily="18" charset="0"/>
                <a:ea typeface="宋体" panose="02010600030101010101" pitchFamily="2" charset="-122"/>
              </a:rPr>
              <a:t>高级检索技巧</a:t>
            </a:r>
            <a:endParaRPr lang="zh-CN" altLang="en-US" sz="3600" b="1" dirty="0">
              <a:solidFill>
                <a:srgbClr val="C0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Picture 9"/>
          <p:cNvPicPr>
            <a:picLocks noChangeAspect="1"/>
          </p:cNvPicPr>
          <p:nvPr/>
        </p:nvPicPr>
        <p:blipFill>
          <a:blip r:embed="rId1"/>
          <a:stretch>
            <a:fillRect/>
          </a:stretch>
        </p:blipFill>
        <p:spPr>
          <a:xfrm>
            <a:off x="877323" y="2395220"/>
            <a:ext cx="6948487" cy="3889375"/>
          </a:xfrm>
          <a:prstGeom prst="rect">
            <a:avLst/>
          </a:prstGeom>
          <a:noFill/>
          <a:ln w="9525" cap="flat" cmpd="sng">
            <a:solidFill>
              <a:schemeClr val="tx1"/>
            </a:solidFill>
            <a:prstDash val="solid"/>
            <a:miter/>
            <a:headEnd type="none" w="med" len="med"/>
            <a:tailEnd type="none" w="med" len="med"/>
          </a:ln>
        </p:spPr>
      </p:pic>
      <p:sp>
        <p:nvSpPr>
          <p:cNvPr id="16386" name="TextBox 2"/>
          <p:cNvSpPr txBox="1"/>
          <p:nvPr/>
        </p:nvSpPr>
        <p:spPr>
          <a:xfrm>
            <a:off x="797948" y="1227455"/>
            <a:ext cx="6223000" cy="567690"/>
          </a:xfrm>
          <a:prstGeom prst="rect">
            <a:avLst/>
          </a:prstGeom>
          <a:noFill/>
          <a:ln w="9525">
            <a:noFill/>
          </a:ln>
        </p:spPr>
        <p:txBody>
          <a:bodyPr lIns="0" tIns="0" rIns="0" bIns="0" anchor="t">
            <a:spAutoFit/>
          </a:bodyPr>
          <a:p>
            <a:pPr defTabSz="821055">
              <a:lnSpc>
                <a:spcPts val="2215"/>
              </a:lnSpc>
            </a:pPr>
            <a:r>
              <a:rPr lang="zh-CN" altLang="en-US" sz="2800" b="1" dirty="0">
                <a:solidFill>
                  <a:schemeClr val="tx1"/>
                </a:solidFill>
                <a:latin typeface="楷体_GB2312" pitchFamily="49" charset="-122"/>
                <a:ea typeface="楷体_GB2312" pitchFamily="49" charset="-122"/>
              </a:rPr>
              <a:t>⑶ 将搜索范围限定在</a:t>
            </a:r>
            <a:r>
              <a:rPr lang="en-US" altLang="zh-CN" sz="2800" b="1">
                <a:solidFill>
                  <a:schemeClr val="tx1"/>
                </a:solidFill>
                <a:latin typeface="楷体_GB2312" pitchFamily="49" charset="-122"/>
                <a:ea typeface="楷体_GB2312" pitchFamily="49" charset="-122"/>
              </a:rPr>
              <a:t>URL</a:t>
            </a:r>
            <a:r>
              <a:rPr lang="zh-CN" altLang="en-US" sz="2800" b="1" dirty="0">
                <a:solidFill>
                  <a:schemeClr val="tx1"/>
                </a:solidFill>
                <a:latin typeface="楷体_GB2312" pitchFamily="49" charset="-122"/>
                <a:ea typeface="楷体_GB2312" pitchFamily="49" charset="-122"/>
              </a:rPr>
              <a:t>链接中</a:t>
            </a:r>
            <a:r>
              <a:rPr lang="en-US" altLang="zh-CN" sz="2800" b="1">
                <a:solidFill>
                  <a:schemeClr val="tx1"/>
                </a:solidFill>
                <a:latin typeface="楷体_GB2312" pitchFamily="49" charset="-122"/>
                <a:ea typeface="楷体_GB2312" pitchFamily="49" charset="-122"/>
              </a:rPr>
              <a:t>—</a:t>
            </a:r>
            <a:r>
              <a:rPr lang="en-US" altLang="zh-CN" sz="2800" b="1" err="1">
                <a:solidFill>
                  <a:schemeClr val="tx1"/>
                </a:solidFill>
                <a:latin typeface="楷体_GB2312" pitchFamily="49" charset="-122"/>
                <a:ea typeface="楷体_GB2312" pitchFamily="49" charset="-122"/>
              </a:rPr>
              <a:t>inurl</a:t>
            </a:r>
            <a:endParaRPr lang="zh-CN" altLang="en-US" sz="2800" b="1" dirty="0">
              <a:solidFill>
                <a:schemeClr val="tx1"/>
              </a:solidFill>
              <a:latin typeface="楷体_GB2312" pitchFamily="49" charset="-122"/>
              <a:ea typeface="楷体_GB2312" pitchFamily="49" charset="-122"/>
            </a:endParaRPr>
          </a:p>
        </p:txBody>
      </p:sp>
      <p:sp>
        <p:nvSpPr>
          <p:cNvPr id="16387" name="TextBox 3"/>
          <p:cNvSpPr txBox="1"/>
          <p:nvPr/>
        </p:nvSpPr>
        <p:spPr>
          <a:xfrm>
            <a:off x="877323" y="1734185"/>
            <a:ext cx="6732587" cy="1178560"/>
          </a:xfrm>
          <a:prstGeom prst="rect">
            <a:avLst/>
          </a:prstGeom>
          <a:noFill/>
          <a:ln w="9525">
            <a:noFill/>
          </a:ln>
        </p:spPr>
        <p:txBody>
          <a:bodyPr wrap="square" lIns="0" tIns="0" rIns="0" bIns="0" anchor="t">
            <a:spAutoFit/>
          </a:bodyPr>
          <a:p>
            <a:pPr defTabSz="821055">
              <a:tabLst>
                <a:tab pos="455930" algn="l"/>
              </a:tabLst>
            </a:pPr>
            <a:r>
              <a:rPr lang="zh-CN" altLang="en-US" sz="1600" dirty="0">
                <a:solidFill>
                  <a:schemeClr val="tx1"/>
                </a:solidFill>
                <a:latin typeface="Calibri" panose="020F0502020204030204" pitchFamily="34" charset="0"/>
                <a:ea typeface="宋体" panose="02010600030101010101" pitchFamily="2" charset="-122"/>
              </a:rPr>
              <a:t>	</a:t>
            </a:r>
            <a:endParaRPr lang="zh-CN" altLang="en-US" sz="2000" dirty="0">
              <a:solidFill>
                <a:schemeClr val="tx1"/>
              </a:solidFill>
              <a:latin typeface="楷体_GB2312" pitchFamily="49" charset="-122"/>
              <a:ea typeface="楷体_GB2312" pitchFamily="49" charset="-122"/>
            </a:endParaRPr>
          </a:p>
          <a:p>
            <a:pPr defTabSz="821055">
              <a:tabLst>
                <a:tab pos="455930" algn="l"/>
              </a:tabLst>
            </a:pPr>
            <a:r>
              <a:rPr lang="zh-CN" altLang="en-US" sz="2000" dirty="0">
                <a:solidFill>
                  <a:schemeClr val="tx1"/>
                </a:solidFill>
                <a:latin typeface="楷体_GB2312" pitchFamily="49" charset="-122"/>
                <a:ea typeface="楷体_GB2312" pitchFamily="49" charset="-122"/>
              </a:rPr>
              <a:t>    格式：</a:t>
            </a:r>
            <a:r>
              <a:rPr lang="en-US" altLang="zh-CN" sz="2000" err="1">
                <a:solidFill>
                  <a:srgbClr val="CC0000"/>
                </a:solidFill>
                <a:latin typeface="楷体_GB2312" pitchFamily="49" charset="-122"/>
                <a:ea typeface="楷体_GB2312" pitchFamily="49" charset="-122"/>
              </a:rPr>
              <a:t>inurl</a:t>
            </a:r>
            <a:r>
              <a:rPr lang="en-US" altLang="zh-CN" sz="2000">
                <a:solidFill>
                  <a:srgbClr val="CC0000"/>
                </a:solidFill>
                <a:latin typeface="楷体_GB2312" pitchFamily="49" charset="-122"/>
                <a:ea typeface="楷体_GB2312" pitchFamily="49" charset="-122"/>
              </a:rPr>
              <a:t>:</a:t>
            </a:r>
            <a:r>
              <a:rPr lang="zh-CN" altLang="en-US" sz="2000" dirty="0">
                <a:solidFill>
                  <a:srgbClr val="CC0000"/>
                </a:solidFill>
                <a:latin typeface="楷体_GB2312" pitchFamily="49" charset="-122"/>
                <a:ea typeface="楷体_GB2312" pitchFamily="49" charset="-122"/>
              </a:rPr>
              <a:t>检索词</a:t>
            </a:r>
            <a:endParaRPr lang="zh-CN" altLang="en-US" sz="2000" dirty="0">
              <a:solidFill>
                <a:srgbClr val="CC0000"/>
              </a:solidFill>
              <a:latin typeface="楷体_GB2312" pitchFamily="49" charset="-122"/>
              <a:ea typeface="楷体_GB2312" pitchFamily="49" charset="-122"/>
            </a:endParaRPr>
          </a:p>
          <a:p>
            <a:pPr defTabSz="821055">
              <a:spcBef>
                <a:spcPct val="20000"/>
              </a:spcBef>
              <a:tabLst>
                <a:tab pos="455930" algn="l"/>
              </a:tabLst>
            </a:pPr>
            <a:r>
              <a:rPr lang="zh-CN" altLang="en-US" sz="2000" dirty="0">
                <a:solidFill>
                  <a:schemeClr val="tx1"/>
                </a:solidFill>
                <a:latin typeface="楷体_GB2312" pitchFamily="49" charset="-122"/>
                <a:ea typeface="楷体_GB2312" pitchFamily="49" charset="-122"/>
              </a:rPr>
              <a:t>  </a:t>
            </a:r>
            <a:endParaRPr lang="zh-CN" altLang="en-US" sz="2000" dirty="0">
              <a:solidFill>
                <a:schemeClr val="tx1"/>
              </a:solidFill>
              <a:latin typeface="楷体_GB2312" pitchFamily="49" charset="-122"/>
              <a:ea typeface="楷体_GB2312" pitchFamily="49" charset="-122"/>
            </a:endParaRPr>
          </a:p>
          <a:p>
            <a:pPr defTabSz="821055">
              <a:lnSpc>
                <a:spcPts val="1990"/>
              </a:lnSpc>
              <a:tabLst>
                <a:tab pos="455930" algn="l"/>
              </a:tabLst>
            </a:pPr>
            <a:endParaRPr lang="zh-CN" altLang="en-US" sz="1800" b="1" dirty="0">
              <a:solidFill>
                <a:schemeClr val="tx1"/>
              </a:solidFill>
              <a:latin typeface="楷体_GB2312" pitchFamily="49" charset="-122"/>
              <a:ea typeface="楷体_GB2312" pitchFamily="49" charset="-122"/>
            </a:endParaRPr>
          </a:p>
        </p:txBody>
      </p:sp>
      <p:sp>
        <p:nvSpPr>
          <p:cNvPr id="32773" name="椭圆 5"/>
          <p:cNvSpPr/>
          <p:nvPr/>
        </p:nvSpPr>
        <p:spPr>
          <a:xfrm>
            <a:off x="1771403" y="2395220"/>
            <a:ext cx="2930525" cy="481013"/>
          </a:xfrm>
          <a:prstGeom prst="ellipse">
            <a:avLst/>
          </a:prstGeom>
          <a:noFill/>
          <a:ln w="38100" cap="flat" cmpd="sng">
            <a:solidFill>
              <a:srgbClr val="FF0000"/>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32774" name="椭圆 7"/>
          <p:cNvSpPr/>
          <p:nvPr/>
        </p:nvSpPr>
        <p:spPr>
          <a:xfrm>
            <a:off x="1892370" y="3372485"/>
            <a:ext cx="779463" cy="379413"/>
          </a:xfrm>
          <a:prstGeom prst="ellipse">
            <a:avLst/>
          </a:prstGeom>
          <a:noFill/>
          <a:ln w="38100" cap="flat" cmpd="sng">
            <a:solidFill>
              <a:srgbClr val="FF0000"/>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4339" name="TextBox 2"/>
          <p:cNvSpPr txBox="1"/>
          <p:nvPr/>
        </p:nvSpPr>
        <p:spPr>
          <a:xfrm>
            <a:off x="1276738" y="474980"/>
            <a:ext cx="2754630" cy="361950"/>
          </a:xfrm>
          <a:prstGeom prst="rect">
            <a:avLst/>
          </a:prstGeom>
          <a:noFill/>
          <a:ln w="9525">
            <a:noFill/>
          </a:ln>
        </p:spPr>
        <p:txBody>
          <a:bodyPr wrap="none" lIns="0" tIns="0" rIns="0" bIns="0" anchor="t">
            <a:spAutoFit/>
          </a:bodyPr>
          <a:p>
            <a:pPr defTabSz="821055">
              <a:lnSpc>
                <a:spcPts val="2825"/>
              </a:lnSpc>
            </a:pPr>
            <a:r>
              <a:rPr lang="zh-CN" altLang="en-US" sz="3600" b="1" dirty="0">
                <a:solidFill>
                  <a:srgbClr val="C00000"/>
                </a:solidFill>
                <a:latin typeface="Times New Roman" panose="02020603050405020304" pitchFamily="18" charset="0"/>
                <a:ea typeface="宋体" panose="02010600030101010101" pitchFamily="2" charset="-122"/>
              </a:rPr>
              <a:t>高级检索技巧</a:t>
            </a:r>
            <a:endParaRPr lang="zh-CN" altLang="en-US" sz="3600" b="1" dirty="0">
              <a:solidFill>
                <a:srgbClr val="C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ldLvl="0" animBg="1"/>
      <p:bldP spid="3277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TextBox 5"/>
          <p:cNvSpPr txBox="1"/>
          <p:nvPr/>
        </p:nvSpPr>
        <p:spPr>
          <a:xfrm>
            <a:off x="678568" y="1274763"/>
            <a:ext cx="6934200" cy="567690"/>
          </a:xfrm>
          <a:prstGeom prst="rect">
            <a:avLst/>
          </a:prstGeom>
          <a:noFill/>
          <a:ln w="9525">
            <a:noFill/>
          </a:ln>
        </p:spPr>
        <p:txBody>
          <a:bodyPr lIns="0" tIns="0" rIns="0" bIns="0" anchor="t">
            <a:spAutoFit/>
          </a:bodyPr>
          <a:p>
            <a:pPr defTabSz="821055">
              <a:lnSpc>
                <a:spcPts val="2215"/>
              </a:lnSpc>
            </a:pPr>
            <a:r>
              <a:rPr lang="zh-CN" altLang="en-US" sz="2800" b="1" dirty="0">
                <a:solidFill>
                  <a:schemeClr val="tx1"/>
                </a:solidFill>
                <a:latin typeface="楷体_GB2312" pitchFamily="49" charset="-122"/>
                <a:ea typeface="楷体_GB2312" pitchFamily="49" charset="-122"/>
              </a:rPr>
              <a:t>⑷ 将搜索范围限定在网页标题中 </a:t>
            </a:r>
            <a:r>
              <a:rPr lang="en-US" altLang="zh-CN" sz="2800" b="1">
                <a:solidFill>
                  <a:schemeClr val="tx1"/>
                </a:solidFill>
                <a:latin typeface="楷体_GB2312" pitchFamily="49" charset="-122"/>
                <a:ea typeface="楷体_GB2312" pitchFamily="49" charset="-122"/>
              </a:rPr>
              <a:t>—</a:t>
            </a:r>
            <a:r>
              <a:rPr lang="en-US" altLang="zh-CN" sz="2800" b="1" err="1">
                <a:solidFill>
                  <a:schemeClr val="tx1"/>
                </a:solidFill>
                <a:latin typeface="楷体_GB2312" pitchFamily="49" charset="-122"/>
                <a:ea typeface="楷体_GB2312" pitchFamily="49" charset="-122"/>
              </a:rPr>
              <a:t>intitle</a:t>
            </a:r>
            <a:endParaRPr lang="zh-CN" altLang="en-US" sz="2800" b="1" dirty="0">
              <a:solidFill>
                <a:schemeClr val="tx1"/>
              </a:solidFill>
              <a:latin typeface="楷体_GB2312" pitchFamily="49" charset="-122"/>
              <a:ea typeface="楷体_GB2312" pitchFamily="49" charset="-122"/>
            </a:endParaRPr>
          </a:p>
        </p:txBody>
      </p:sp>
      <p:sp>
        <p:nvSpPr>
          <p:cNvPr id="17410" name="TextBox 6"/>
          <p:cNvSpPr txBox="1"/>
          <p:nvPr/>
        </p:nvSpPr>
        <p:spPr>
          <a:xfrm>
            <a:off x="678568" y="1842770"/>
            <a:ext cx="6615112" cy="509905"/>
          </a:xfrm>
          <a:prstGeom prst="rect">
            <a:avLst/>
          </a:prstGeom>
          <a:noFill/>
          <a:ln w="9525">
            <a:noFill/>
          </a:ln>
        </p:spPr>
        <p:txBody>
          <a:bodyPr lIns="0" tIns="0" rIns="0" bIns="0" anchor="t">
            <a:spAutoFit/>
          </a:bodyPr>
          <a:p>
            <a:pPr defTabSz="821055">
              <a:lnSpc>
                <a:spcPts val="1990"/>
              </a:lnSpc>
              <a:tabLst>
                <a:tab pos="455930" algn="l"/>
              </a:tabLst>
            </a:pPr>
            <a:r>
              <a:rPr lang="zh-CN" altLang="en-US" sz="1600" dirty="0">
                <a:solidFill>
                  <a:schemeClr val="tx1"/>
                </a:solidFill>
                <a:latin typeface="Calibri" panose="020F0502020204030204" pitchFamily="34" charset="0"/>
                <a:ea typeface="宋体" panose="02010600030101010101" pitchFamily="2" charset="-122"/>
              </a:rPr>
              <a:t>	</a:t>
            </a:r>
            <a:r>
              <a:rPr lang="zh-CN" altLang="en-US" sz="2000" dirty="0">
                <a:solidFill>
                  <a:schemeClr val="tx1"/>
                </a:solidFill>
                <a:latin typeface="楷体_GB2312" pitchFamily="49" charset="-122"/>
                <a:ea typeface="楷体_GB2312" pitchFamily="49" charset="-122"/>
              </a:rPr>
              <a:t>方法：“</a:t>
            </a:r>
            <a:r>
              <a:rPr lang="en-US" altLang="zh-CN" sz="2000" err="1">
                <a:solidFill>
                  <a:schemeClr val="tx1"/>
                </a:solidFill>
                <a:latin typeface="楷体_GB2312" pitchFamily="49" charset="-122"/>
                <a:ea typeface="楷体_GB2312" pitchFamily="49" charset="-122"/>
              </a:rPr>
              <a:t>intitle</a:t>
            </a:r>
            <a:r>
              <a:rPr lang="zh-CN" altLang="en-US" sz="2000" dirty="0">
                <a:solidFill>
                  <a:schemeClr val="tx1"/>
                </a:solidFill>
                <a:latin typeface="楷体_GB2312" pitchFamily="49" charset="-122"/>
                <a:ea typeface="楷体_GB2312" pitchFamily="49" charset="-122"/>
              </a:rPr>
              <a:t>：”</a:t>
            </a:r>
            <a:r>
              <a:rPr lang="en-US" altLang="zh-CN" sz="2000">
                <a:solidFill>
                  <a:schemeClr val="tx1"/>
                </a:solidFill>
                <a:latin typeface="楷体_GB2312" pitchFamily="49" charset="-122"/>
                <a:ea typeface="楷体_GB2312" pitchFamily="49" charset="-122"/>
              </a:rPr>
              <a:t>+</a:t>
            </a:r>
            <a:r>
              <a:rPr lang="zh-CN" altLang="en-US" sz="2000" dirty="0">
                <a:solidFill>
                  <a:schemeClr val="tx1"/>
                </a:solidFill>
                <a:latin typeface="楷体_GB2312" pitchFamily="49" charset="-122"/>
                <a:ea typeface="楷体_GB2312" pitchFamily="49" charset="-122"/>
              </a:rPr>
              <a:t>关键词。注意，“</a:t>
            </a:r>
            <a:r>
              <a:rPr lang="en-US" altLang="zh-CN" sz="2000" err="1">
                <a:solidFill>
                  <a:schemeClr val="tx1"/>
                </a:solidFill>
                <a:latin typeface="楷体_GB2312" pitchFamily="49" charset="-122"/>
                <a:ea typeface="楷体_GB2312" pitchFamily="49" charset="-122"/>
              </a:rPr>
              <a:t>intitle</a:t>
            </a:r>
            <a:r>
              <a:rPr lang="zh-CN" altLang="en-US" sz="2000" dirty="0">
                <a:solidFill>
                  <a:schemeClr val="tx1"/>
                </a:solidFill>
                <a:latin typeface="楷体_GB2312" pitchFamily="49" charset="-122"/>
                <a:ea typeface="楷体_GB2312" pitchFamily="49" charset="-122"/>
              </a:rPr>
              <a:t>：”和后面的关键词之间无空格。</a:t>
            </a:r>
            <a:endParaRPr lang="zh-CN" altLang="en-US" sz="2000" dirty="0">
              <a:solidFill>
                <a:schemeClr val="tx1"/>
              </a:solidFill>
              <a:latin typeface="楷体_GB2312" pitchFamily="49" charset="-122"/>
              <a:ea typeface="楷体_GB2312" pitchFamily="49" charset="-122"/>
            </a:endParaRPr>
          </a:p>
        </p:txBody>
      </p:sp>
      <p:pic>
        <p:nvPicPr>
          <p:cNvPr id="17411" name="Picture 8"/>
          <p:cNvPicPr>
            <a:picLocks noChangeAspect="1"/>
          </p:cNvPicPr>
          <p:nvPr/>
        </p:nvPicPr>
        <p:blipFill>
          <a:blip r:embed="rId1"/>
          <a:stretch>
            <a:fillRect/>
          </a:stretch>
        </p:blipFill>
        <p:spPr>
          <a:xfrm>
            <a:off x="738505" y="2352675"/>
            <a:ext cx="6948170" cy="3580130"/>
          </a:xfrm>
          <a:prstGeom prst="rect">
            <a:avLst/>
          </a:prstGeom>
          <a:noFill/>
          <a:ln w="12700" cap="flat" cmpd="sng">
            <a:solidFill>
              <a:schemeClr val="tx1"/>
            </a:solidFill>
            <a:prstDash val="solid"/>
            <a:miter/>
            <a:headEnd type="none" w="med" len="med"/>
            <a:tailEnd type="none" w="med" len="med"/>
          </a:ln>
        </p:spPr>
      </p:pic>
      <p:sp>
        <p:nvSpPr>
          <p:cNvPr id="33797" name="椭圆 5"/>
          <p:cNvSpPr/>
          <p:nvPr/>
        </p:nvSpPr>
        <p:spPr>
          <a:xfrm>
            <a:off x="678568" y="3239770"/>
            <a:ext cx="863600" cy="377825"/>
          </a:xfrm>
          <a:prstGeom prst="ellipse">
            <a:avLst/>
          </a:prstGeom>
          <a:noFill/>
          <a:ln w="38100" cap="flat" cmpd="sng">
            <a:solidFill>
              <a:srgbClr val="FF0000"/>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33798" name="椭圆 4"/>
          <p:cNvSpPr/>
          <p:nvPr/>
        </p:nvSpPr>
        <p:spPr>
          <a:xfrm>
            <a:off x="738258" y="2706688"/>
            <a:ext cx="1439862" cy="444500"/>
          </a:xfrm>
          <a:prstGeom prst="ellipse">
            <a:avLst/>
          </a:prstGeom>
          <a:noFill/>
          <a:ln w="38100" cap="flat" cmpd="sng">
            <a:solidFill>
              <a:srgbClr val="FF0000"/>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4339" name="TextBox 2"/>
          <p:cNvSpPr txBox="1"/>
          <p:nvPr/>
        </p:nvSpPr>
        <p:spPr>
          <a:xfrm>
            <a:off x="1276738" y="474980"/>
            <a:ext cx="2754630" cy="361950"/>
          </a:xfrm>
          <a:prstGeom prst="rect">
            <a:avLst/>
          </a:prstGeom>
          <a:noFill/>
          <a:ln w="9525">
            <a:noFill/>
          </a:ln>
        </p:spPr>
        <p:txBody>
          <a:bodyPr wrap="none" lIns="0" tIns="0" rIns="0" bIns="0" anchor="t">
            <a:spAutoFit/>
          </a:bodyPr>
          <a:p>
            <a:pPr defTabSz="821055">
              <a:lnSpc>
                <a:spcPts val="2825"/>
              </a:lnSpc>
            </a:pPr>
            <a:r>
              <a:rPr lang="zh-CN" altLang="en-US" sz="3600" b="1" dirty="0">
                <a:solidFill>
                  <a:srgbClr val="C00000"/>
                </a:solidFill>
                <a:latin typeface="Times New Roman" panose="02020603050405020304" pitchFamily="18" charset="0"/>
                <a:ea typeface="宋体" panose="02010600030101010101" pitchFamily="2" charset="-122"/>
              </a:rPr>
              <a:t>高级检索技巧</a:t>
            </a:r>
            <a:endParaRPr lang="zh-CN" altLang="en-US" sz="3600" b="1" dirty="0">
              <a:solidFill>
                <a:srgbClr val="C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ldLvl="0" animBg="1"/>
      <p:bldP spid="3379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TextBox 2"/>
          <p:cNvSpPr txBox="1"/>
          <p:nvPr/>
        </p:nvSpPr>
        <p:spPr>
          <a:xfrm>
            <a:off x="698253" y="1246505"/>
            <a:ext cx="6896100" cy="283845"/>
          </a:xfrm>
          <a:prstGeom prst="rect">
            <a:avLst/>
          </a:prstGeom>
          <a:noFill/>
          <a:ln w="9525">
            <a:noFill/>
          </a:ln>
        </p:spPr>
        <p:txBody>
          <a:bodyPr wrap="none" lIns="0" tIns="0" rIns="0" bIns="0" anchor="t">
            <a:spAutoFit/>
          </a:bodyPr>
          <a:p>
            <a:pPr defTabSz="821055">
              <a:lnSpc>
                <a:spcPts val="2215"/>
              </a:lnSpc>
            </a:pPr>
            <a:r>
              <a:rPr lang="zh-CN" altLang="en-US" sz="2400" b="1" dirty="0">
                <a:solidFill>
                  <a:schemeClr val="tx1"/>
                </a:solidFill>
                <a:latin typeface="楷体_GB2312" pitchFamily="49" charset="-122"/>
                <a:ea typeface="楷体_GB2312" pitchFamily="49" charset="-122"/>
              </a:rPr>
              <a:t>⑸ 将搜索范围限定在网页 </a:t>
            </a:r>
            <a:r>
              <a:rPr lang="en-US" altLang="zh-CN" sz="2400" b="1">
                <a:solidFill>
                  <a:schemeClr val="tx1"/>
                </a:solidFill>
                <a:latin typeface="楷体_GB2312" pitchFamily="49" charset="-122"/>
                <a:ea typeface="楷体_GB2312" pitchFamily="49" charset="-122"/>
              </a:rPr>
              <a:t>&lt;body&gt;</a:t>
            </a:r>
            <a:r>
              <a:rPr lang="zh-CN" altLang="en-US" sz="2400" b="1" dirty="0">
                <a:solidFill>
                  <a:schemeClr val="tx1"/>
                </a:solidFill>
                <a:latin typeface="楷体_GB2312" pitchFamily="49" charset="-122"/>
                <a:ea typeface="楷体_GB2312" pitchFamily="49" charset="-122"/>
              </a:rPr>
              <a:t>部分中 </a:t>
            </a:r>
            <a:r>
              <a:rPr lang="en-US" altLang="zh-CN" sz="2400" b="1">
                <a:solidFill>
                  <a:schemeClr val="tx1"/>
                </a:solidFill>
                <a:latin typeface="楷体_GB2312" pitchFamily="49" charset="-122"/>
                <a:ea typeface="楷体_GB2312" pitchFamily="49" charset="-122"/>
              </a:rPr>
              <a:t>—</a:t>
            </a:r>
            <a:r>
              <a:rPr lang="en-US" altLang="zh-CN" sz="2400" b="1" err="1">
                <a:solidFill>
                  <a:schemeClr val="tx1"/>
                </a:solidFill>
                <a:latin typeface="楷体_GB2312" pitchFamily="49" charset="-122"/>
                <a:ea typeface="楷体_GB2312" pitchFamily="49" charset="-122"/>
              </a:rPr>
              <a:t>intext</a:t>
            </a:r>
            <a:endParaRPr lang="zh-CN" altLang="en-US" sz="2400" b="1" dirty="0">
              <a:solidFill>
                <a:schemeClr val="tx1"/>
              </a:solidFill>
              <a:latin typeface="楷体_GB2312" pitchFamily="49" charset="-122"/>
              <a:ea typeface="楷体_GB2312" pitchFamily="49" charset="-122"/>
            </a:endParaRPr>
          </a:p>
        </p:txBody>
      </p:sp>
      <p:sp>
        <p:nvSpPr>
          <p:cNvPr id="18434" name="TextBox 3"/>
          <p:cNvSpPr txBox="1"/>
          <p:nvPr/>
        </p:nvSpPr>
        <p:spPr>
          <a:xfrm>
            <a:off x="698570" y="1530350"/>
            <a:ext cx="6769100" cy="1230630"/>
          </a:xfrm>
          <a:prstGeom prst="rect">
            <a:avLst/>
          </a:prstGeom>
          <a:noFill/>
          <a:ln w="9525">
            <a:noFill/>
          </a:ln>
        </p:spPr>
        <p:txBody>
          <a:bodyPr lIns="0" tIns="0" rIns="0" bIns="0" anchor="t">
            <a:spAutoFit/>
          </a:bodyPr>
          <a:p>
            <a:pPr defTabSz="821055">
              <a:spcBef>
                <a:spcPct val="20000"/>
              </a:spcBef>
            </a:pPr>
            <a:r>
              <a:rPr lang="zh-CN" altLang="en-US" sz="1800" b="1" dirty="0">
                <a:solidFill>
                  <a:schemeClr val="tx1"/>
                </a:solidFill>
                <a:latin typeface="楷体_GB2312" pitchFamily="49" charset="-122"/>
                <a:ea typeface="楷体_GB2312" pitchFamily="49" charset="-122"/>
              </a:rPr>
              <a:t>    </a:t>
            </a:r>
            <a:r>
              <a:rPr lang="zh-CN" altLang="en-US" sz="2000" dirty="0">
                <a:solidFill>
                  <a:schemeClr val="tx1"/>
                </a:solidFill>
                <a:latin typeface="楷体_GB2312" pitchFamily="49" charset="-122"/>
                <a:ea typeface="楷体_GB2312" pitchFamily="49" charset="-122"/>
              </a:rPr>
              <a:t>即只搜索网页</a:t>
            </a:r>
            <a:r>
              <a:rPr lang="en-US" altLang="zh-CN" sz="2000">
                <a:solidFill>
                  <a:schemeClr val="tx1"/>
                </a:solidFill>
                <a:latin typeface="楷体_GB2312" pitchFamily="49" charset="-122"/>
                <a:ea typeface="楷体_GB2312" pitchFamily="49" charset="-122"/>
              </a:rPr>
              <a:t>&lt;body&gt;</a:t>
            </a:r>
            <a:r>
              <a:rPr lang="zh-CN" altLang="en-US" sz="2000" dirty="0">
                <a:solidFill>
                  <a:schemeClr val="tx1"/>
                </a:solidFill>
                <a:latin typeface="楷体_GB2312" pitchFamily="49" charset="-122"/>
                <a:ea typeface="楷体_GB2312" pitchFamily="49" charset="-122"/>
              </a:rPr>
              <a:t>部分 中包含 的文字，而忽略标题、 </a:t>
            </a:r>
            <a:r>
              <a:rPr lang="en-US" altLang="zh-CN" sz="2000">
                <a:solidFill>
                  <a:schemeClr val="tx1"/>
                </a:solidFill>
                <a:latin typeface="楷体_GB2312" pitchFamily="49" charset="-122"/>
                <a:ea typeface="楷体_GB2312" pitchFamily="49" charset="-122"/>
              </a:rPr>
              <a:t>URL</a:t>
            </a:r>
            <a:r>
              <a:rPr lang="zh-CN" altLang="en-US" sz="2000" dirty="0">
                <a:solidFill>
                  <a:schemeClr val="tx1"/>
                </a:solidFill>
                <a:latin typeface="楷体_GB2312" pitchFamily="49" charset="-122"/>
                <a:ea typeface="楷体_GB2312" pitchFamily="49" charset="-122"/>
              </a:rPr>
              <a:t>等的文字。其方法是用“</a:t>
            </a:r>
            <a:r>
              <a:rPr lang="en-US" altLang="zh-CN" sz="2000" err="1">
                <a:solidFill>
                  <a:schemeClr val="tx1"/>
                </a:solidFill>
                <a:latin typeface="楷体_GB2312" pitchFamily="49" charset="-122"/>
                <a:ea typeface="楷体_GB2312" pitchFamily="49" charset="-122"/>
              </a:rPr>
              <a:t>intext</a:t>
            </a:r>
            <a:r>
              <a:rPr lang="zh-CN" altLang="en-US" sz="2000" dirty="0">
                <a:solidFill>
                  <a:schemeClr val="tx1"/>
                </a:solidFill>
                <a:latin typeface="楷体_GB2312" pitchFamily="49" charset="-122"/>
                <a:ea typeface="楷体_GB2312" pitchFamily="49" charset="-122"/>
              </a:rPr>
              <a:t>：”，后跟需要在网页</a:t>
            </a:r>
            <a:r>
              <a:rPr lang="en-US" altLang="zh-CN" sz="2000">
                <a:solidFill>
                  <a:schemeClr val="tx1"/>
                </a:solidFill>
                <a:latin typeface="楷体_GB2312" pitchFamily="49" charset="-122"/>
                <a:ea typeface="楷体_GB2312" pitchFamily="49" charset="-122"/>
              </a:rPr>
              <a:t>&lt;body&gt;</a:t>
            </a:r>
            <a:r>
              <a:rPr lang="zh-CN" altLang="en-US" sz="2000" dirty="0">
                <a:solidFill>
                  <a:schemeClr val="tx1"/>
                </a:solidFill>
                <a:latin typeface="楷体_GB2312" pitchFamily="49" charset="-122"/>
                <a:ea typeface="楷体_GB2312" pitchFamily="49" charset="-122"/>
              </a:rPr>
              <a:t>部分中出现的关键词。 注意，“</a:t>
            </a:r>
            <a:r>
              <a:rPr lang="en-US" altLang="zh-CN" sz="2000" err="1">
                <a:solidFill>
                  <a:schemeClr val="tx1"/>
                </a:solidFill>
                <a:latin typeface="楷体_GB2312" pitchFamily="49" charset="-122"/>
                <a:ea typeface="楷体_GB2312" pitchFamily="49" charset="-122"/>
              </a:rPr>
              <a:t>intext</a:t>
            </a:r>
            <a:r>
              <a:rPr lang="zh-CN" altLang="en-US" sz="2000" dirty="0">
                <a:solidFill>
                  <a:schemeClr val="tx1"/>
                </a:solidFill>
                <a:latin typeface="楷体_GB2312" pitchFamily="49" charset="-122"/>
                <a:ea typeface="楷体_GB2312" pitchFamily="49" charset="-122"/>
              </a:rPr>
              <a:t>：”和后面的关键词无空格 。</a:t>
            </a:r>
            <a:endParaRPr lang="zh-CN" altLang="en-US" sz="2000" dirty="0">
              <a:solidFill>
                <a:schemeClr val="tx1"/>
              </a:solidFill>
              <a:latin typeface="楷体_GB2312" pitchFamily="49" charset="-122"/>
              <a:ea typeface="楷体_GB2312" pitchFamily="49" charset="-122"/>
            </a:endParaRPr>
          </a:p>
        </p:txBody>
      </p:sp>
      <p:pic>
        <p:nvPicPr>
          <p:cNvPr id="18435" name="Picture 2"/>
          <p:cNvPicPr>
            <a:picLocks noChangeAspect="1"/>
          </p:cNvPicPr>
          <p:nvPr/>
        </p:nvPicPr>
        <p:blipFill>
          <a:blip r:embed="rId1"/>
          <a:srcRect b="32246"/>
          <a:stretch>
            <a:fillRect/>
          </a:stretch>
        </p:blipFill>
        <p:spPr>
          <a:xfrm>
            <a:off x="778510" y="2760980"/>
            <a:ext cx="9648190" cy="3191510"/>
          </a:xfrm>
          <a:prstGeom prst="rect">
            <a:avLst/>
          </a:prstGeom>
          <a:noFill/>
          <a:ln w="12700" cap="flat" cmpd="sng">
            <a:solidFill>
              <a:schemeClr val="tx1"/>
            </a:solidFill>
            <a:prstDash val="solid"/>
            <a:miter/>
            <a:headEnd type="none" w="med" len="med"/>
            <a:tailEnd type="none" w="med" len="med"/>
          </a:ln>
        </p:spPr>
      </p:pic>
      <p:sp>
        <p:nvSpPr>
          <p:cNvPr id="34821" name="椭圆 4"/>
          <p:cNvSpPr/>
          <p:nvPr/>
        </p:nvSpPr>
        <p:spPr>
          <a:xfrm>
            <a:off x="698253" y="2760663"/>
            <a:ext cx="2598737" cy="444500"/>
          </a:xfrm>
          <a:prstGeom prst="ellipse">
            <a:avLst/>
          </a:prstGeom>
          <a:noFill/>
          <a:ln w="38100" cap="flat" cmpd="sng">
            <a:solidFill>
              <a:srgbClr val="FF0000"/>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34822" name="椭圆 5"/>
          <p:cNvSpPr/>
          <p:nvPr/>
        </p:nvSpPr>
        <p:spPr>
          <a:xfrm>
            <a:off x="1668533" y="4167505"/>
            <a:ext cx="1300162" cy="377825"/>
          </a:xfrm>
          <a:prstGeom prst="ellipse">
            <a:avLst/>
          </a:prstGeom>
          <a:noFill/>
          <a:ln w="38100" cap="flat" cmpd="sng">
            <a:solidFill>
              <a:srgbClr val="FF0000"/>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4339" name="TextBox 2"/>
          <p:cNvSpPr txBox="1"/>
          <p:nvPr/>
        </p:nvSpPr>
        <p:spPr>
          <a:xfrm>
            <a:off x="1276738" y="474980"/>
            <a:ext cx="2754630" cy="361950"/>
          </a:xfrm>
          <a:prstGeom prst="rect">
            <a:avLst/>
          </a:prstGeom>
          <a:noFill/>
          <a:ln w="9525">
            <a:noFill/>
          </a:ln>
        </p:spPr>
        <p:txBody>
          <a:bodyPr wrap="none" lIns="0" tIns="0" rIns="0" bIns="0" anchor="t">
            <a:spAutoFit/>
          </a:bodyPr>
          <a:p>
            <a:pPr defTabSz="821055">
              <a:lnSpc>
                <a:spcPts val="2825"/>
              </a:lnSpc>
            </a:pPr>
            <a:r>
              <a:rPr lang="zh-CN" altLang="en-US" sz="3600" b="1" dirty="0">
                <a:solidFill>
                  <a:srgbClr val="C00000"/>
                </a:solidFill>
                <a:latin typeface="Times New Roman" panose="02020603050405020304" pitchFamily="18" charset="0"/>
                <a:ea typeface="宋体" panose="02010600030101010101" pitchFamily="2" charset="-122"/>
              </a:rPr>
              <a:t>高级检索技巧</a:t>
            </a:r>
            <a:endParaRPr lang="zh-CN" altLang="en-US" sz="3600" b="1" dirty="0">
              <a:solidFill>
                <a:srgbClr val="C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bldLvl="0" animBg="1"/>
      <p:bldP spid="3482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TextBox 2"/>
          <p:cNvSpPr txBox="1"/>
          <p:nvPr/>
        </p:nvSpPr>
        <p:spPr>
          <a:xfrm>
            <a:off x="578873" y="1236980"/>
            <a:ext cx="5792787" cy="852170"/>
          </a:xfrm>
          <a:prstGeom prst="rect">
            <a:avLst/>
          </a:prstGeom>
          <a:noFill/>
          <a:ln w="9525">
            <a:noFill/>
          </a:ln>
        </p:spPr>
        <p:txBody>
          <a:bodyPr lIns="0" tIns="0" rIns="0" bIns="0" anchor="t">
            <a:spAutoFit/>
          </a:bodyPr>
          <a:p>
            <a:pPr defTabSz="821055">
              <a:lnSpc>
                <a:spcPts val="2215"/>
              </a:lnSpc>
            </a:pPr>
            <a:r>
              <a:rPr lang="zh-CN" altLang="en-US" sz="2000" b="1" dirty="0">
                <a:solidFill>
                  <a:schemeClr val="tx1"/>
                </a:solidFill>
                <a:latin typeface="Perpetua" pitchFamily="18" charset="0"/>
                <a:ea typeface="楷体_GB2312" pitchFamily="49" charset="-122"/>
              </a:rPr>
              <a:t>（</a:t>
            </a:r>
            <a:r>
              <a:rPr lang="en-US" altLang="zh-CN" sz="2800" b="1">
                <a:solidFill>
                  <a:schemeClr val="tx1"/>
                </a:solidFill>
                <a:latin typeface="Perpetua" pitchFamily="18" charset="0"/>
                <a:ea typeface="楷体_GB2312" pitchFamily="49" charset="-122"/>
              </a:rPr>
              <a:t>6</a:t>
            </a:r>
            <a:r>
              <a:rPr lang="zh-CN" altLang="en-US" sz="2800" b="1" dirty="0">
                <a:solidFill>
                  <a:schemeClr val="tx1"/>
                </a:solidFill>
                <a:latin typeface="Perpetua" pitchFamily="18" charset="0"/>
                <a:ea typeface="楷体_GB2312" pitchFamily="49" charset="-122"/>
              </a:rPr>
              <a:t>）</a:t>
            </a:r>
            <a:r>
              <a:rPr lang="zh-CN" altLang="en-US" sz="2800" b="1" dirty="0">
                <a:solidFill>
                  <a:schemeClr val="tx1"/>
                </a:solidFill>
                <a:latin typeface="Perpetua" pitchFamily="18" charset="0"/>
                <a:ea typeface="宋体" panose="02010600030101010101" pitchFamily="2" charset="-122"/>
              </a:rPr>
              <a:t>某个字词或词组的定义</a:t>
            </a:r>
            <a:r>
              <a:rPr lang="en-US" altLang="zh-CN" sz="2800" b="1">
                <a:solidFill>
                  <a:schemeClr val="tx1"/>
                </a:solidFill>
                <a:latin typeface="Perpetua" pitchFamily="18" charset="0"/>
                <a:ea typeface="宋体" panose="02010600030101010101" pitchFamily="2" charset="-122"/>
              </a:rPr>
              <a:t>:   define:</a:t>
            </a:r>
            <a:endParaRPr lang="en-US" altLang="zh-CN" sz="2800" b="1">
              <a:solidFill>
                <a:schemeClr val="tx1"/>
              </a:solidFill>
              <a:latin typeface="华文中宋" pitchFamily="2" charset="-122"/>
              <a:ea typeface="华文中宋" pitchFamily="2" charset="-122"/>
            </a:endParaRPr>
          </a:p>
          <a:p>
            <a:pPr defTabSz="821055">
              <a:lnSpc>
                <a:spcPts val="2215"/>
              </a:lnSpc>
            </a:pPr>
            <a:endParaRPr lang="zh-CN" altLang="en-US" sz="2800" b="1" dirty="0">
              <a:solidFill>
                <a:schemeClr val="tx1"/>
              </a:solidFill>
              <a:latin typeface="楷体_GB2312" pitchFamily="49" charset="-122"/>
              <a:ea typeface="楷体_GB2312" pitchFamily="49" charset="-122"/>
            </a:endParaRPr>
          </a:p>
        </p:txBody>
      </p:sp>
      <p:pic>
        <p:nvPicPr>
          <p:cNvPr id="19458" name="Picture 2"/>
          <p:cNvPicPr>
            <a:picLocks noChangeAspect="1"/>
          </p:cNvPicPr>
          <p:nvPr/>
        </p:nvPicPr>
        <p:blipFill>
          <a:blip r:embed="rId1"/>
          <a:stretch>
            <a:fillRect/>
          </a:stretch>
        </p:blipFill>
        <p:spPr>
          <a:xfrm>
            <a:off x="579120" y="1795145"/>
            <a:ext cx="7913370" cy="4312920"/>
          </a:xfrm>
          <a:prstGeom prst="rect">
            <a:avLst/>
          </a:prstGeom>
          <a:noFill/>
          <a:ln w="9525" cap="flat" cmpd="sng">
            <a:solidFill>
              <a:schemeClr val="tx1"/>
            </a:solidFill>
            <a:prstDash val="solid"/>
            <a:miter/>
            <a:headEnd type="none" w="med" len="med"/>
            <a:tailEnd type="none" w="med" len="med"/>
          </a:ln>
        </p:spPr>
      </p:pic>
      <p:sp>
        <p:nvSpPr>
          <p:cNvPr id="14339" name="TextBox 2"/>
          <p:cNvSpPr txBox="1"/>
          <p:nvPr/>
        </p:nvSpPr>
        <p:spPr>
          <a:xfrm>
            <a:off x="1276738" y="474980"/>
            <a:ext cx="2754630" cy="361950"/>
          </a:xfrm>
          <a:prstGeom prst="rect">
            <a:avLst/>
          </a:prstGeom>
          <a:noFill/>
          <a:ln w="9525">
            <a:noFill/>
          </a:ln>
        </p:spPr>
        <p:txBody>
          <a:bodyPr wrap="none" lIns="0" tIns="0" rIns="0" bIns="0" anchor="t">
            <a:spAutoFit/>
          </a:bodyPr>
          <a:p>
            <a:pPr defTabSz="821055">
              <a:lnSpc>
                <a:spcPts val="2825"/>
              </a:lnSpc>
            </a:pPr>
            <a:r>
              <a:rPr lang="zh-CN" altLang="en-US" sz="3600" b="1" dirty="0">
                <a:solidFill>
                  <a:srgbClr val="C00000"/>
                </a:solidFill>
                <a:latin typeface="Times New Roman" panose="02020603050405020304" pitchFamily="18" charset="0"/>
                <a:ea typeface="宋体" panose="02010600030101010101" pitchFamily="2" charset="-122"/>
              </a:rPr>
              <a:t>高级检索技巧</a:t>
            </a:r>
            <a:endParaRPr lang="zh-CN" altLang="en-US" sz="3600" b="1" dirty="0">
              <a:solidFill>
                <a:srgbClr val="C0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矩形 1"/>
          <p:cNvSpPr/>
          <p:nvPr/>
        </p:nvSpPr>
        <p:spPr>
          <a:xfrm>
            <a:off x="589033" y="1186815"/>
            <a:ext cx="6948487" cy="1076325"/>
          </a:xfrm>
          <a:prstGeom prst="rect">
            <a:avLst/>
          </a:prstGeom>
          <a:noFill/>
          <a:ln w="9525">
            <a:noFill/>
          </a:ln>
        </p:spPr>
        <p:txBody>
          <a:bodyPr anchor="t">
            <a:spAutoFit/>
          </a:bodyPr>
          <a:p>
            <a:r>
              <a:rPr lang="zh-CN" altLang="en-US" sz="2400" b="1" dirty="0">
                <a:solidFill>
                  <a:schemeClr val="tx1"/>
                </a:solidFill>
                <a:latin typeface="Perpetua" pitchFamily="18" charset="0"/>
                <a:ea typeface="宋体" panose="02010600030101010101" pitchFamily="2" charset="-122"/>
              </a:rPr>
              <a:t>（</a:t>
            </a:r>
            <a:r>
              <a:rPr lang="en-US" altLang="zh-CN" sz="2400" b="1">
                <a:solidFill>
                  <a:schemeClr val="tx1"/>
                </a:solidFill>
                <a:latin typeface="Perpetua" pitchFamily="18" charset="0"/>
                <a:ea typeface="宋体" panose="02010600030101010101" pitchFamily="2" charset="-122"/>
              </a:rPr>
              <a:t>7</a:t>
            </a:r>
            <a:r>
              <a:rPr lang="zh-CN" altLang="en-US" sz="2400" b="1" dirty="0">
                <a:solidFill>
                  <a:schemeClr val="tx1"/>
                </a:solidFill>
                <a:latin typeface="Perpetua" pitchFamily="18" charset="0"/>
                <a:ea typeface="宋体" panose="02010600030101010101" pitchFamily="2" charset="-122"/>
              </a:rPr>
              <a:t>）加书名号 搜索</a:t>
            </a:r>
            <a:endParaRPr lang="zh-CN" altLang="en-US" sz="2400" b="1" dirty="0">
              <a:solidFill>
                <a:schemeClr val="tx1"/>
              </a:solidFill>
              <a:latin typeface="Perpetua" pitchFamily="18" charset="0"/>
              <a:ea typeface="宋体" panose="02010600030101010101" pitchFamily="2" charset="-122"/>
            </a:endParaRPr>
          </a:p>
          <a:p>
            <a:r>
              <a:rPr lang="zh-CN" altLang="en-US" sz="2000" dirty="0">
                <a:solidFill>
                  <a:schemeClr val="tx1"/>
                </a:solidFill>
                <a:latin typeface="Perpetua" pitchFamily="18" charset="0"/>
                <a:ea typeface="宋体" panose="02010600030101010101" pitchFamily="2" charset="-122"/>
              </a:rPr>
              <a:t>如果你是在搜索某</a:t>
            </a:r>
            <a:r>
              <a:rPr lang="zh-CN" altLang="en-US" sz="2000" b="1" dirty="0">
                <a:solidFill>
                  <a:srgbClr val="C00000"/>
                </a:solidFill>
                <a:latin typeface="Perpetua" pitchFamily="18" charset="0"/>
                <a:ea typeface="宋体" panose="02010600030101010101" pitchFamily="2" charset="-122"/>
              </a:rPr>
              <a:t>一本书 </a:t>
            </a:r>
            <a:r>
              <a:rPr lang="zh-CN" altLang="en-US" sz="2000" dirty="0">
                <a:solidFill>
                  <a:schemeClr val="tx1"/>
                </a:solidFill>
                <a:latin typeface="Perpetua" pitchFamily="18" charset="0"/>
                <a:ea typeface="宋体" panose="02010600030101010101" pitchFamily="2" charset="-122"/>
              </a:rPr>
              <a:t>或者</a:t>
            </a:r>
            <a:r>
              <a:rPr lang="zh-CN" altLang="en-US" sz="2000" b="1" dirty="0">
                <a:solidFill>
                  <a:srgbClr val="C00000"/>
                </a:solidFill>
                <a:latin typeface="Perpetua" pitchFamily="18" charset="0"/>
                <a:ea typeface="宋体" panose="02010600030101010101" pitchFamily="2" charset="-122"/>
              </a:rPr>
              <a:t>电影</a:t>
            </a:r>
            <a:r>
              <a:rPr lang="zh-CN" altLang="en-US" sz="2000" dirty="0">
                <a:solidFill>
                  <a:schemeClr val="tx1"/>
                </a:solidFill>
                <a:latin typeface="Perpetua" pitchFamily="18" charset="0"/>
                <a:ea typeface="宋体" panose="02010600030101010101" pitchFamily="2" charset="-122"/>
              </a:rPr>
              <a:t>等等的时候，加上书名号和不加书名号是两个完全不同的结果哟，结果如下图。</a:t>
            </a:r>
            <a:endParaRPr lang="zh-CN" altLang="en-US" sz="2000" dirty="0">
              <a:solidFill>
                <a:schemeClr val="tx1"/>
              </a:solidFill>
              <a:latin typeface="Perpetua" pitchFamily="18" charset="0"/>
              <a:ea typeface="宋体" panose="02010600030101010101" pitchFamily="2" charset="-122"/>
            </a:endParaRPr>
          </a:p>
        </p:txBody>
      </p:sp>
      <p:pic>
        <p:nvPicPr>
          <p:cNvPr id="20482" name="Picture 2"/>
          <p:cNvPicPr>
            <a:picLocks noChangeAspect="1"/>
          </p:cNvPicPr>
          <p:nvPr/>
        </p:nvPicPr>
        <p:blipFill>
          <a:blip r:embed="rId1"/>
          <a:stretch>
            <a:fillRect/>
          </a:stretch>
        </p:blipFill>
        <p:spPr>
          <a:xfrm>
            <a:off x="761365" y="2263140"/>
            <a:ext cx="3270250" cy="3819525"/>
          </a:xfrm>
          <a:prstGeom prst="rect">
            <a:avLst/>
          </a:prstGeom>
          <a:noFill/>
          <a:ln w="9525" cap="flat" cmpd="sng">
            <a:solidFill>
              <a:schemeClr val="tx1"/>
            </a:solidFill>
            <a:prstDash val="solid"/>
            <a:miter/>
            <a:headEnd type="none" w="med" len="med"/>
            <a:tailEnd type="none" w="med" len="med"/>
          </a:ln>
        </p:spPr>
      </p:pic>
      <p:pic>
        <p:nvPicPr>
          <p:cNvPr id="86019" name="Picture 3"/>
          <p:cNvPicPr>
            <a:picLocks noChangeAspect="1"/>
          </p:cNvPicPr>
          <p:nvPr/>
        </p:nvPicPr>
        <p:blipFill>
          <a:blip r:embed="rId2"/>
          <a:stretch>
            <a:fillRect/>
          </a:stretch>
        </p:blipFill>
        <p:spPr>
          <a:xfrm>
            <a:off x="4279265" y="2263140"/>
            <a:ext cx="3816350" cy="3848735"/>
          </a:xfrm>
          <a:prstGeom prst="rect">
            <a:avLst/>
          </a:prstGeom>
          <a:noFill/>
          <a:ln w="9525" cap="flat" cmpd="sng">
            <a:solidFill>
              <a:schemeClr val="tx1"/>
            </a:solidFill>
            <a:prstDash val="solid"/>
            <a:miter/>
            <a:headEnd type="none" w="med" len="med"/>
            <a:tailEnd type="none" w="med" len="med"/>
          </a:ln>
        </p:spPr>
      </p:pic>
      <p:sp>
        <p:nvSpPr>
          <p:cNvPr id="14339" name="TextBox 2"/>
          <p:cNvSpPr txBox="1"/>
          <p:nvPr/>
        </p:nvSpPr>
        <p:spPr>
          <a:xfrm>
            <a:off x="1276738" y="474980"/>
            <a:ext cx="2754630" cy="361950"/>
          </a:xfrm>
          <a:prstGeom prst="rect">
            <a:avLst/>
          </a:prstGeom>
          <a:noFill/>
          <a:ln w="9525">
            <a:noFill/>
          </a:ln>
        </p:spPr>
        <p:txBody>
          <a:bodyPr wrap="none" lIns="0" tIns="0" rIns="0" bIns="0" anchor="t">
            <a:spAutoFit/>
          </a:bodyPr>
          <a:p>
            <a:pPr defTabSz="821055">
              <a:lnSpc>
                <a:spcPts val="2825"/>
              </a:lnSpc>
            </a:pPr>
            <a:r>
              <a:rPr lang="zh-CN" altLang="en-US" sz="3600" b="1" dirty="0">
                <a:solidFill>
                  <a:srgbClr val="C00000"/>
                </a:solidFill>
                <a:latin typeface="Times New Roman" panose="02020603050405020304" pitchFamily="18" charset="0"/>
                <a:ea typeface="宋体" panose="02010600030101010101" pitchFamily="2" charset="-122"/>
              </a:rPr>
              <a:t>高级检索技巧</a:t>
            </a:r>
            <a:endParaRPr lang="zh-CN" altLang="en-US" sz="3600" b="1" dirty="0">
              <a:solidFill>
                <a:srgbClr val="C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box(in)">
                                      <p:cBhvr>
                                        <p:cTn id="7" dur="500"/>
                                        <p:tgtEl>
                                          <p:spTgt spid="8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TextBox 2"/>
          <p:cNvSpPr txBox="1"/>
          <p:nvPr/>
        </p:nvSpPr>
        <p:spPr>
          <a:xfrm>
            <a:off x="586740" y="1265555"/>
            <a:ext cx="11534775" cy="1419860"/>
          </a:xfrm>
          <a:prstGeom prst="rect">
            <a:avLst/>
          </a:prstGeom>
          <a:noFill/>
          <a:ln w="9525">
            <a:noFill/>
          </a:ln>
        </p:spPr>
        <p:txBody>
          <a:bodyPr wrap="square" lIns="0" tIns="0" rIns="0" bIns="0" anchor="t">
            <a:spAutoFit/>
          </a:bodyPr>
          <a:p>
            <a:pPr defTabSz="821055">
              <a:lnSpc>
                <a:spcPts val="2215"/>
              </a:lnSpc>
            </a:pPr>
            <a:r>
              <a:rPr lang="zh-CN" altLang="en-US" sz="2800" b="1" dirty="0">
                <a:solidFill>
                  <a:schemeClr val="tx1"/>
                </a:solidFill>
                <a:latin typeface="Perpetua" pitchFamily="18" charset="0"/>
                <a:ea typeface="楷体_GB2312" pitchFamily="49" charset="-122"/>
              </a:rPr>
              <a:t>（</a:t>
            </a:r>
            <a:r>
              <a:rPr lang="en-US" altLang="zh-CN" sz="2800" b="1">
                <a:solidFill>
                  <a:schemeClr val="tx1"/>
                </a:solidFill>
                <a:latin typeface="Perpetua" pitchFamily="18" charset="0"/>
                <a:ea typeface="楷体_GB2312" pitchFamily="49" charset="-122"/>
              </a:rPr>
              <a:t>8</a:t>
            </a:r>
            <a:r>
              <a:rPr lang="zh-CN" altLang="en-US" sz="2800" b="1" dirty="0">
                <a:solidFill>
                  <a:schemeClr val="tx1"/>
                </a:solidFill>
                <a:latin typeface="Perpetua" pitchFamily="18" charset="0"/>
                <a:ea typeface="楷体_GB2312" pitchFamily="49" charset="-122"/>
              </a:rPr>
              <a:t>）</a:t>
            </a:r>
            <a:r>
              <a:rPr lang="en-US" altLang="zh-CN" sz="2800" b="1">
                <a:solidFill>
                  <a:schemeClr val="tx1"/>
                </a:solidFill>
                <a:latin typeface="Perpetua" pitchFamily="18" charset="0"/>
                <a:ea typeface="宋体" panose="02010600030101010101" pitchFamily="2" charset="-122"/>
              </a:rPr>
              <a:t>『』</a:t>
            </a:r>
            <a:r>
              <a:rPr lang="zh-CN" altLang="en-US" sz="2800" b="1" dirty="0">
                <a:solidFill>
                  <a:schemeClr val="tx1"/>
                </a:solidFill>
                <a:latin typeface="Perpetua" pitchFamily="18" charset="0"/>
                <a:ea typeface="宋体" panose="02010600030101010101" pitchFamily="2" charset="-122"/>
              </a:rPr>
              <a:t>搜索。</a:t>
            </a:r>
            <a:endParaRPr lang="zh-CN" altLang="en-US" sz="2800" b="1" dirty="0">
              <a:solidFill>
                <a:schemeClr val="tx1"/>
              </a:solidFill>
              <a:latin typeface="Perpetua" pitchFamily="18" charset="0"/>
              <a:ea typeface="宋体" panose="02010600030101010101" pitchFamily="2" charset="-122"/>
            </a:endParaRPr>
          </a:p>
          <a:p>
            <a:pPr defTabSz="821055">
              <a:lnSpc>
                <a:spcPts val="2215"/>
              </a:lnSpc>
            </a:pPr>
            <a:endParaRPr lang="zh-CN" altLang="en-US" sz="2800" b="1" dirty="0">
              <a:solidFill>
                <a:schemeClr val="tx1"/>
              </a:solidFill>
              <a:latin typeface="Perpetua" pitchFamily="18" charset="0"/>
              <a:ea typeface="宋体" panose="02010600030101010101" pitchFamily="2" charset="-122"/>
            </a:endParaRPr>
          </a:p>
          <a:p>
            <a:pPr defTabSz="821055">
              <a:lnSpc>
                <a:spcPts val="2215"/>
              </a:lnSpc>
            </a:pPr>
            <a:r>
              <a:rPr lang="en-US" altLang="zh-CN" sz="2800">
                <a:solidFill>
                  <a:schemeClr val="tx1"/>
                </a:solidFill>
                <a:latin typeface="Perpetua" pitchFamily="18" charset="0"/>
                <a:ea typeface="宋体" panose="02010600030101010101" pitchFamily="2" charset="-122"/>
              </a:rPr>
              <a:t>『』</a:t>
            </a:r>
            <a:r>
              <a:rPr lang="zh-CN" altLang="en-US" sz="2800" dirty="0">
                <a:solidFill>
                  <a:srgbClr val="C00000"/>
                </a:solidFill>
                <a:latin typeface="Perpetua" pitchFamily="18" charset="0"/>
                <a:ea typeface="宋体" panose="02010600030101010101" pitchFamily="2" charset="-122"/>
              </a:rPr>
              <a:t>直行双引号</a:t>
            </a:r>
            <a:r>
              <a:rPr lang="zh-CN" altLang="en-US" sz="2800" dirty="0">
                <a:solidFill>
                  <a:schemeClr val="tx1"/>
                </a:solidFill>
                <a:latin typeface="Perpetua" pitchFamily="18" charset="0"/>
                <a:ea typeface="宋体" panose="02010600030101010101" pitchFamily="2" charset="-122"/>
              </a:rPr>
              <a:t>这个搜索是查找</a:t>
            </a:r>
            <a:r>
              <a:rPr lang="zh-CN" altLang="en-US" sz="2800" b="1" dirty="0">
                <a:solidFill>
                  <a:srgbClr val="C00000"/>
                </a:solidFill>
                <a:latin typeface="Perpetua" pitchFamily="18" charset="0"/>
                <a:ea typeface="宋体" panose="02010600030101010101" pitchFamily="2" charset="-122"/>
              </a:rPr>
              <a:t>论坛</a:t>
            </a:r>
            <a:r>
              <a:rPr lang="zh-CN" altLang="en-US" sz="2800" dirty="0">
                <a:solidFill>
                  <a:schemeClr val="tx1"/>
                </a:solidFill>
                <a:latin typeface="Perpetua" pitchFamily="18" charset="0"/>
                <a:ea typeface="宋体" panose="02010600030101010101" pitchFamily="2" charset="-122"/>
              </a:rPr>
              <a:t>的工具咯。要查询某个</a:t>
            </a:r>
            <a:r>
              <a:rPr lang="zh-CN" altLang="en-US" sz="2800" b="1" dirty="0">
                <a:solidFill>
                  <a:schemeClr val="tx1"/>
                </a:solidFill>
                <a:latin typeface="Perpetua" pitchFamily="18" charset="0"/>
                <a:ea typeface="宋体" panose="02010600030101010101" pitchFamily="2" charset="-122"/>
              </a:rPr>
              <a:t>论坛</a:t>
            </a:r>
            <a:r>
              <a:rPr lang="zh-CN" altLang="en-US" sz="2800" dirty="0">
                <a:solidFill>
                  <a:schemeClr val="tx1"/>
                </a:solidFill>
                <a:latin typeface="Perpetua" pitchFamily="18" charset="0"/>
                <a:ea typeface="宋体" panose="02010600030101010101" pitchFamily="2" charset="-122"/>
              </a:rPr>
              <a:t>直接加上。</a:t>
            </a:r>
            <a:endParaRPr lang="zh-CN" altLang="en-US" sz="2800" dirty="0">
              <a:solidFill>
                <a:schemeClr val="tx1"/>
              </a:solidFill>
              <a:latin typeface="Perpetua" pitchFamily="18" charset="0"/>
              <a:ea typeface="宋体" panose="02010600030101010101" pitchFamily="2" charset="-122"/>
            </a:endParaRPr>
          </a:p>
          <a:p>
            <a:pPr defTabSz="821055">
              <a:lnSpc>
                <a:spcPts val="2215"/>
              </a:lnSpc>
            </a:pPr>
            <a:endParaRPr lang="zh-CN" altLang="en-US" sz="2800" b="1" dirty="0">
              <a:solidFill>
                <a:schemeClr val="tx1"/>
              </a:solidFill>
              <a:latin typeface="Perpetua" pitchFamily="18" charset="0"/>
              <a:ea typeface="宋体" panose="02010600030101010101" pitchFamily="2" charset="-122"/>
            </a:endParaRPr>
          </a:p>
          <a:p>
            <a:pPr defTabSz="821055">
              <a:lnSpc>
                <a:spcPts val="2215"/>
              </a:lnSpc>
            </a:pPr>
            <a:endParaRPr lang="zh-CN" altLang="en-US" sz="2000" b="1" dirty="0">
              <a:solidFill>
                <a:schemeClr val="tx1"/>
              </a:solidFill>
              <a:latin typeface="楷体_GB2312" pitchFamily="49" charset="-122"/>
              <a:ea typeface="楷体_GB2312" pitchFamily="49" charset="-122"/>
            </a:endParaRPr>
          </a:p>
        </p:txBody>
      </p:sp>
      <p:pic>
        <p:nvPicPr>
          <p:cNvPr id="21506" name="Picture 2"/>
          <p:cNvPicPr>
            <a:picLocks noChangeAspect="1"/>
          </p:cNvPicPr>
          <p:nvPr/>
        </p:nvPicPr>
        <p:blipFill>
          <a:blip r:embed="rId1"/>
          <a:stretch>
            <a:fillRect/>
          </a:stretch>
        </p:blipFill>
        <p:spPr>
          <a:xfrm>
            <a:off x="798195" y="2416175"/>
            <a:ext cx="6948170" cy="3712210"/>
          </a:xfrm>
          <a:prstGeom prst="rect">
            <a:avLst/>
          </a:prstGeom>
          <a:noFill/>
          <a:ln w="9525" cap="flat" cmpd="sng">
            <a:solidFill>
              <a:schemeClr val="tx1"/>
            </a:solidFill>
            <a:prstDash val="solid"/>
            <a:miter/>
            <a:headEnd type="none" w="med" len="med"/>
            <a:tailEnd type="none" w="med" len="med"/>
          </a:ln>
        </p:spPr>
      </p:pic>
      <p:sp>
        <p:nvSpPr>
          <p:cNvPr id="14339" name="TextBox 2"/>
          <p:cNvSpPr txBox="1"/>
          <p:nvPr/>
        </p:nvSpPr>
        <p:spPr>
          <a:xfrm>
            <a:off x="1276738" y="474980"/>
            <a:ext cx="2754630" cy="361950"/>
          </a:xfrm>
          <a:prstGeom prst="rect">
            <a:avLst/>
          </a:prstGeom>
          <a:noFill/>
          <a:ln w="9525">
            <a:noFill/>
          </a:ln>
        </p:spPr>
        <p:txBody>
          <a:bodyPr wrap="none" lIns="0" tIns="0" rIns="0" bIns="0" anchor="t">
            <a:spAutoFit/>
          </a:bodyPr>
          <a:p>
            <a:pPr defTabSz="821055">
              <a:lnSpc>
                <a:spcPts val="2825"/>
              </a:lnSpc>
            </a:pPr>
            <a:r>
              <a:rPr lang="zh-CN" altLang="en-US" sz="3600" b="1" dirty="0">
                <a:solidFill>
                  <a:srgbClr val="C00000"/>
                </a:solidFill>
                <a:latin typeface="Times New Roman" panose="02020603050405020304" pitchFamily="18" charset="0"/>
                <a:ea typeface="宋体" panose="02010600030101010101" pitchFamily="2" charset="-122"/>
              </a:rPr>
              <a:t>高级检索技巧</a:t>
            </a:r>
            <a:endParaRPr lang="zh-CN" altLang="en-US" sz="3600" b="1" dirty="0">
              <a:solidFill>
                <a:srgbClr val="C0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Picture 16" descr="t010184b7c4bb9abc3c"/>
          <p:cNvPicPr>
            <a:picLocks noChangeAspect="1"/>
          </p:cNvPicPr>
          <p:nvPr/>
        </p:nvPicPr>
        <p:blipFill>
          <a:blip r:embed="rId1"/>
          <a:stretch>
            <a:fillRect/>
          </a:stretch>
        </p:blipFill>
        <p:spPr>
          <a:xfrm>
            <a:off x="3249930" y="1181100"/>
            <a:ext cx="5399405" cy="4904740"/>
          </a:xfrm>
          <a:prstGeom prst="rect">
            <a:avLst/>
          </a:prstGeom>
          <a:noFill/>
          <a:ln w="9525">
            <a:noFill/>
          </a:ln>
        </p:spPr>
      </p:pic>
      <p:sp>
        <p:nvSpPr>
          <p:cNvPr id="112645" name="Text Box 5"/>
          <p:cNvSpPr txBox="1"/>
          <p:nvPr/>
        </p:nvSpPr>
        <p:spPr>
          <a:xfrm>
            <a:off x="1129348" y="336550"/>
            <a:ext cx="4351655" cy="583565"/>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b="1" dirty="0">
                <a:solidFill>
                  <a:srgbClr val="AE1517"/>
                </a:solidFill>
              </a:rPr>
              <a:t>今天，你</a:t>
            </a:r>
            <a:r>
              <a:rPr lang="en-US" altLang="zh-CN" b="1" dirty="0">
                <a:solidFill>
                  <a:srgbClr val="AE1517"/>
                </a:solidFill>
              </a:rPr>
              <a:t>search</a:t>
            </a:r>
            <a:r>
              <a:rPr lang="zh-CN" altLang="en-US" b="1" dirty="0">
                <a:solidFill>
                  <a:srgbClr val="AE1517"/>
                </a:solidFill>
              </a:rPr>
              <a:t>了吗？</a:t>
            </a:r>
            <a:endParaRPr lang="zh-CN" altLang="en-US" b="1" dirty="0">
              <a:solidFill>
                <a:srgbClr val="AE1517"/>
              </a:solidFill>
            </a:endParaRPr>
          </a:p>
        </p:txBody>
      </p:sp>
      <p:sp>
        <p:nvSpPr>
          <p:cNvPr id="5124" name="WordArt 18"/>
          <p:cNvSpPr>
            <a:spLocks noTextEdit="1"/>
          </p:cNvSpPr>
          <p:nvPr/>
        </p:nvSpPr>
        <p:spPr>
          <a:xfrm rot="-430655">
            <a:off x="1570038" y="1651953"/>
            <a:ext cx="4535487" cy="1104900"/>
          </a:xfrm>
          <a:prstGeom prst="rect">
            <a:avLst/>
          </a:prstGeom>
        </p:spPr>
        <p:txBody>
          <a:bodyPr wrap="none" fromWordArt="1">
            <a:prstTxWarp prst="textCurveUp">
              <a:avLst>
                <a:gd name="adj" fmla="val 56338"/>
              </a:avLst>
            </a:prstTxWarp>
            <a:normAutofit/>
          </a:bodyPr>
          <a:p>
            <a:pPr algn="ctr"/>
            <a:r>
              <a:rPr lang="zh-CN" altLang="en-US" sz="3600" b="1">
                <a:solidFill>
                  <a:srgbClr val="F46A02"/>
                </a:solidFill>
                <a:effectLst>
                  <a:outerShdw dist="45791" dir="2021404" algn="ctr" rotWithShape="0">
                    <a:srgbClr val="808080">
                      <a:alpha val="79999"/>
                    </a:srgbClr>
                  </a:outerShdw>
                </a:effectLst>
                <a:latin typeface="宋体" panose="02010600030101010101" pitchFamily="2" charset="-122"/>
                <a:ea typeface="宋体" panose="02010600030101010101" pitchFamily="2" charset="-122"/>
              </a:rPr>
              <a:t>有困难找老师、同学？</a:t>
            </a:r>
            <a:endParaRPr lang="zh-CN" altLang="en-US" sz="3600" b="1">
              <a:solidFill>
                <a:srgbClr val="F46A02"/>
              </a:solidFill>
              <a:effectLst>
                <a:outerShdw dist="45791" dir="2021404" algn="ctr" rotWithShape="0">
                  <a:srgbClr val="808080">
                    <a:alpha val="79999"/>
                  </a:srgbClr>
                </a:outerShdw>
              </a:effectLst>
              <a:latin typeface="宋体" panose="02010600030101010101" pitchFamily="2" charset="-122"/>
              <a:ea typeface="宋体" panose="02010600030101010101" pitchFamily="2" charset="-122"/>
            </a:endParaRPr>
          </a:p>
        </p:txBody>
      </p:sp>
      <p:sp>
        <p:nvSpPr>
          <p:cNvPr id="112659" name="WordArt 19"/>
          <p:cNvSpPr>
            <a:spLocks noChangeArrowheads="1" noChangeShapeType="1" noTextEdit="1"/>
          </p:cNvSpPr>
          <p:nvPr/>
        </p:nvSpPr>
        <p:spPr bwMode="auto">
          <a:xfrm rot="1250542">
            <a:off x="6989128" y="1933258"/>
            <a:ext cx="2581275" cy="665162"/>
          </a:xfrm>
          <a:prstGeom prst="rect">
            <a:avLst/>
          </a:prstGeom>
        </p:spPr>
        <p:txBody>
          <a:bodyPr spcFirstLastPara="1" wrap="none" numCol="1" fromWordArt="1">
            <a:prstTxWarp prst="textArchUp">
              <a:avLst>
                <a:gd name="adj" fmla="val 1080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0" cap="none" spc="0" normalizeH="0" baseline="0" noProof="0">
                <a:ln w="9525">
                  <a:noFill/>
                  <a:round/>
                </a:ln>
                <a:solidFill>
                  <a:srgbClr val="F46A02"/>
                </a:solidFill>
                <a:effectLst/>
                <a:uLnTx/>
                <a:uFillTx/>
                <a:latin typeface="宋体" panose="02010600030101010101" pitchFamily="2" charset="-122"/>
                <a:ea typeface="宋体" panose="02010600030101010101" pitchFamily="2" charset="-122"/>
                <a:cs typeface="+mn-cs"/>
              </a:rPr>
              <a:t>OR </a:t>
            </a:r>
            <a:r>
              <a:rPr kumimoji="0" lang="zh-CN" altLang="en-US" sz="3600" b="1" i="0" u="none" strike="noStrike" kern="10" cap="none" spc="0" normalizeH="0" baseline="0" noProof="0">
                <a:ln w="9525">
                  <a:noFill/>
                  <a:round/>
                </a:ln>
                <a:solidFill>
                  <a:srgbClr val="F46A02"/>
                </a:solidFill>
                <a:effectLst/>
                <a:uLnTx/>
                <a:uFillTx/>
                <a:latin typeface="宋体" panose="02010600030101010101" pitchFamily="2" charset="-122"/>
                <a:ea typeface="宋体" panose="02010600030101010101" pitchFamily="2" charset="-122"/>
                <a:cs typeface="+mn-cs"/>
              </a:rPr>
              <a:t>问网络？</a:t>
            </a:r>
            <a:endParaRPr kumimoji="0" lang="zh-CN" altLang="en-US" sz="3600" b="1" i="0" u="none" strike="noStrike" kern="10" cap="none" spc="0" normalizeH="0" baseline="0" noProof="0">
              <a:ln w="9525">
                <a:noFill/>
                <a:round/>
              </a:ln>
              <a:solidFill>
                <a:srgbClr val="F46A02"/>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2645"/>
                                        </p:tgtEl>
                                        <p:attrNameLst>
                                          <p:attrName>style.visibility</p:attrName>
                                        </p:attrNameLst>
                                      </p:cBhvr>
                                      <p:to>
                                        <p:strVal val="visible"/>
                                      </p:to>
                                    </p:set>
                                    <p:anim calcmode="discrete" valueType="clr">
                                      <p:cBhvr override="childStyle">
                                        <p:cTn id="7" dur="80"/>
                                        <p:tgtEl>
                                          <p:spTgt spid="11264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2645"/>
                                        </p:tgtEl>
                                        <p:attrNameLst>
                                          <p:attrName>fillcolor</p:attrName>
                                        </p:attrNameLst>
                                      </p:cBhvr>
                                      <p:tavLst>
                                        <p:tav tm="0">
                                          <p:val>
                                            <p:clrVal>
                                              <a:schemeClr val="accent2"/>
                                            </p:clrVal>
                                          </p:val>
                                        </p:tav>
                                        <p:tav tm="50000">
                                          <p:val>
                                            <p:clrVal>
                                              <a:schemeClr val="hlink"/>
                                            </p:clrVal>
                                          </p:val>
                                        </p:tav>
                                      </p:tavLst>
                                    </p:anim>
                                    <p:set>
                                      <p:cBhvr>
                                        <p:cTn id="9" dur="80"/>
                                        <p:tgtEl>
                                          <p:spTgt spid="112645"/>
                                        </p:tgtEl>
                                        <p:attrNameLst>
                                          <p:attrName>fill.type</p:attrName>
                                        </p:attrNameLst>
                                      </p:cBhvr>
                                      <p:to>
                                        <p:strVal val="solid"/>
                                      </p:to>
                                    </p:set>
                                  </p:childTnLst>
                                  <p:subTnLst>
                                    <p:set>
                                      <p:cBhvr override="childStyle">
                                        <p:cTn dur="1" fill="hold" display="0" masterRel="nextClick" afterEffect="1"/>
                                        <p:tgtEl>
                                          <p:spTgt spid="112645"/>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5124"/>
                                        </p:tgtEl>
                                        <p:attrNameLst>
                                          <p:attrName>style.visibility</p:attrName>
                                        </p:attrNameLst>
                                      </p:cBhvr>
                                      <p:to>
                                        <p:strVal val="visible"/>
                                      </p:to>
                                    </p:set>
                                    <p:animEffect transition="in" filter="dissolve">
                                      <p:cBhvr>
                                        <p:cTn id="14" dur="500"/>
                                        <p:tgtEl>
                                          <p:spTgt spid="512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2659"/>
                                        </p:tgtEl>
                                        <p:attrNameLst>
                                          <p:attrName>style.visibility</p:attrName>
                                        </p:attrNameLst>
                                      </p:cBhvr>
                                      <p:to>
                                        <p:strVal val="visible"/>
                                      </p:to>
                                    </p:set>
                                    <p:animEffect transition="in" filter="dissolve">
                                      <p:cBhvr>
                                        <p:cTn id="19" dur="500"/>
                                        <p:tgtEl>
                                          <p:spTgt spid="112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内容占位符 2"/>
          <p:cNvSpPr txBox="1"/>
          <p:nvPr/>
        </p:nvSpPr>
        <p:spPr>
          <a:xfrm>
            <a:off x="828040" y="1228090"/>
            <a:ext cx="9349105" cy="857250"/>
          </a:xfrm>
          <a:prstGeom prst="rect">
            <a:avLst/>
          </a:prstGeom>
          <a:noFill/>
          <a:ln w="9525">
            <a:noFill/>
          </a:ln>
        </p:spPr>
        <p:txBody>
          <a:bodyPr anchor="t"/>
          <a:p>
            <a:pPr marL="822325" lvl="2" indent="-228600" algn="l" eaLnBrk="0" hangingPunct="0">
              <a:lnSpc>
                <a:spcPct val="150000"/>
              </a:lnSpc>
              <a:spcBef>
                <a:spcPts val="375"/>
              </a:spcBef>
              <a:buClr>
                <a:srgbClr val="E6B1AB"/>
              </a:buClr>
              <a:buSzPct val="85000"/>
              <a:buFont typeface="Wingdings 2" panose="05020102010507070707" pitchFamily="18" charset="2"/>
              <a:buChar char=""/>
            </a:pPr>
            <a:r>
              <a:rPr lang="zh-CN" altLang="en-US" sz="3200" b="1" dirty="0">
                <a:solidFill>
                  <a:schemeClr val="tx1"/>
                </a:solidFill>
                <a:latin typeface="Perpetua" pitchFamily="18" charset="0"/>
                <a:ea typeface="宋体" panose="02010600030101010101" pitchFamily="2" charset="-122"/>
              </a:rPr>
              <a:t>搜索简历，</a:t>
            </a:r>
            <a:r>
              <a:rPr lang="en-US" altLang="zh-CN" sz="3200" b="1" err="1">
                <a:solidFill>
                  <a:schemeClr val="tx1"/>
                </a:solidFill>
                <a:latin typeface="Perpetua" pitchFamily="18" charset="0"/>
                <a:ea typeface="宋体" panose="02010600030101010101" pitchFamily="2" charset="-122"/>
              </a:rPr>
              <a:t>pdf</a:t>
            </a:r>
            <a:r>
              <a:rPr lang="zh-CN" altLang="en-US" sz="3200" b="1" dirty="0">
                <a:solidFill>
                  <a:schemeClr val="tx1"/>
                </a:solidFill>
                <a:latin typeface="Perpetua" pitchFamily="18" charset="0"/>
                <a:ea typeface="宋体" panose="02010600030101010101" pitchFamily="2" charset="-122"/>
              </a:rPr>
              <a:t>版，教育类网站</a:t>
            </a:r>
            <a:endParaRPr lang="en-US" altLang="zh-CN" sz="3200" b="1">
              <a:solidFill>
                <a:schemeClr val="tx1"/>
              </a:solidFill>
              <a:latin typeface="Perpetua" pitchFamily="18" charset="0"/>
              <a:ea typeface="宋体" panose="02010600030101010101" pitchFamily="2" charset="-122"/>
            </a:endParaRPr>
          </a:p>
          <a:p>
            <a:pPr marL="548005" lvl="1" indent="-228600" algn="l" eaLnBrk="0" hangingPunct="0">
              <a:lnSpc>
                <a:spcPct val="150000"/>
              </a:lnSpc>
              <a:spcBef>
                <a:spcPts val="375"/>
              </a:spcBef>
              <a:buClr>
                <a:schemeClr val="accent2"/>
              </a:buClr>
              <a:buSzPct val="85000"/>
              <a:buFont typeface="Wingdings 2" panose="05020102010507070707" pitchFamily="18" charset="2"/>
              <a:buChar char=""/>
            </a:pPr>
            <a:endParaRPr lang="zh-CN" altLang="en-US" sz="2000" dirty="0">
              <a:solidFill>
                <a:schemeClr val="tx1"/>
              </a:solidFill>
              <a:latin typeface="Perpetua" pitchFamily="18" charset="0"/>
              <a:ea typeface="宋体" panose="02010600030101010101" pitchFamily="2" charset="-122"/>
            </a:endParaRPr>
          </a:p>
        </p:txBody>
      </p:sp>
      <p:pic>
        <p:nvPicPr>
          <p:cNvPr id="71682" name="Picture 2"/>
          <p:cNvPicPr>
            <a:picLocks noChangeAspect="1"/>
          </p:cNvPicPr>
          <p:nvPr/>
        </p:nvPicPr>
        <p:blipFill>
          <a:blip r:embed="rId1"/>
          <a:stretch>
            <a:fillRect/>
          </a:stretch>
        </p:blipFill>
        <p:spPr>
          <a:xfrm>
            <a:off x="1276985" y="1996440"/>
            <a:ext cx="6948170" cy="4016375"/>
          </a:xfrm>
          <a:prstGeom prst="rect">
            <a:avLst/>
          </a:prstGeom>
          <a:noFill/>
          <a:ln w="9525" cap="flat" cmpd="sng">
            <a:solidFill>
              <a:schemeClr val="tx1"/>
            </a:solidFill>
            <a:prstDash val="solid"/>
            <a:miter/>
            <a:headEnd type="none" w="med" len="med"/>
            <a:tailEnd type="none" w="med" len="med"/>
          </a:ln>
        </p:spPr>
      </p:pic>
      <p:sp>
        <p:nvSpPr>
          <p:cNvPr id="14339" name="TextBox 2"/>
          <p:cNvSpPr txBox="1"/>
          <p:nvPr/>
        </p:nvSpPr>
        <p:spPr>
          <a:xfrm>
            <a:off x="1276738" y="474980"/>
            <a:ext cx="2754630" cy="361950"/>
          </a:xfrm>
          <a:prstGeom prst="rect">
            <a:avLst/>
          </a:prstGeom>
          <a:noFill/>
          <a:ln w="9525">
            <a:noFill/>
          </a:ln>
        </p:spPr>
        <p:txBody>
          <a:bodyPr wrap="none" lIns="0" tIns="0" rIns="0" bIns="0" anchor="t">
            <a:spAutoFit/>
          </a:bodyPr>
          <a:p>
            <a:pPr defTabSz="821055">
              <a:lnSpc>
                <a:spcPts val="2825"/>
              </a:lnSpc>
            </a:pPr>
            <a:r>
              <a:rPr lang="zh-CN" altLang="en-US" sz="3600" b="1" dirty="0">
                <a:solidFill>
                  <a:srgbClr val="C00000"/>
                </a:solidFill>
                <a:latin typeface="Times New Roman" panose="02020603050405020304" pitchFamily="18" charset="0"/>
                <a:ea typeface="宋体" panose="02010600030101010101" pitchFamily="2" charset="-122"/>
              </a:rPr>
              <a:t>高级检索技巧</a:t>
            </a:r>
            <a:endParaRPr lang="zh-CN" altLang="en-US" sz="3600" b="1" dirty="0">
              <a:solidFill>
                <a:srgbClr val="C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anim calcmode="lin" valueType="num">
                                      <p:cBhvr additive="base">
                                        <p:cTn id="7" dur="500" fill="hold"/>
                                        <p:tgtEl>
                                          <p:spTgt spid="71682"/>
                                        </p:tgtEl>
                                        <p:attrNameLst>
                                          <p:attrName>ppt_x</p:attrName>
                                        </p:attrNameLst>
                                      </p:cBhvr>
                                      <p:tavLst>
                                        <p:tav tm="0">
                                          <p:val>
                                            <p:strVal val="#ppt_x"/>
                                          </p:val>
                                        </p:tav>
                                        <p:tav tm="100000">
                                          <p:val>
                                            <p:strVal val="#ppt_x"/>
                                          </p:val>
                                        </p:tav>
                                      </p:tavLst>
                                    </p:anim>
                                    <p:anim calcmode="lin" valueType="num">
                                      <p:cBhvr additive="base">
                                        <p:cTn id="8" dur="500" fill="hold"/>
                                        <p:tgtEl>
                                          <p:spTgt spid="716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TextBox 2"/>
          <p:cNvSpPr txBox="1"/>
          <p:nvPr/>
        </p:nvSpPr>
        <p:spPr>
          <a:xfrm>
            <a:off x="1203713" y="469265"/>
            <a:ext cx="4391025" cy="361950"/>
          </a:xfrm>
          <a:prstGeom prst="rect">
            <a:avLst/>
          </a:prstGeom>
          <a:noFill/>
          <a:ln w="9525">
            <a:noFill/>
          </a:ln>
        </p:spPr>
        <p:txBody>
          <a:bodyPr lIns="0" tIns="0" rIns="0" bIns="0" anchor="t">
            <a:spAutoFit/>
          </a:bodyPr>
          <a:p>
            <a:pPr defTabSz="821055">
              <a:lnSpc>
                <a:spcPts val="2825"/>
              </a:lnSpc>
            </a:pPr>
            <a:r>
              <a:rPr lang="zh-CN" altLang="en-US" sz="4000" b="1" dirty="0">
                <a:solidFill>
                  <a:srgbClr val="C00000"/>
                </a:solidFill>
                <a:latin typeface="Times New Roman" panose="02020603050405020304" pitchFamily="18" charset="0"/>
                <a:ea typeface="宋体" panose="02010600030101010101" pitchFamily="2" charset="-122"/>
              </a:rPr>
              <a:t>其他检索技巧</a:t>
            </a:r>
            <a:endParaRPr lang="zh-CN" altLang="en-US" sz="4000" b="1" dirty="0">
              <a:solidFill>
                <a:srgbClr val="C00000"/>
              </a:solidFill>
              <a:latin typeface="Times New Roman" panose="02020603050405020304" pitchFamily="18" charset="0"/>
              <a:ea typeface="宋体" panose="02010600030101010101" pitchFamily="2" charset="-122"/>
            </a:endParaRPr>
          </a:p>
        </p:txBody>
      </p:sp>
      <p:sp>
        <p:nvSpPr>
          <p:cNvPr id="5" name="内容占位符 2"/>
          <p:cNvSpPr txBox="1"/>
          <p:nvPr/>
        </p:nvSpPr>
        <p:spPr>
          <a:xfrm>
            <a:off x="756285" y="1217295"/>
            <a:ext cx="11052175" cy="2256790"/>
          </a:xfrm>
          <a:prstGeom prst="rect">
            <a:avLst/>
          </a:prstGeom>
        </p:spPr>
        <p:txBody>
          <a:bodyPr/>
          <a:lstStyle/>
          <a:p>
            <a:pPr marL="548005" marR="0" lvl="1" indent="-228600" algn="l" defTabSz="914400" rtl="0" eaLnBrk="0" fontAlgn="base" latinLnBrk="0" hangingPunct="0">
              <a:lnSpc>
                <a:spcPct val="150000"/>
              </a:lnSpc>
              <a:spcBef>
                <a:spcPts val="375"/>
              </a:spcBef>
              <a:spcAft>
                <a:spcPct val="0"/>
              </a:spcAft>
              <a:buClr>
                <a:schemeClr val="accent2"/>
              </a:buClr>
              <a:buSzPct val="85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sym typeface="+mn-ea"/>
              </a:rPr>
              <a:t>百度快照</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sym typeface="+mn-ea"/>
            </a:endParaRPr>
          </a:p>
          <a:p>
            <a:pPr marL="822325" marR="0" lvl="2" indent="-228600" algn="l" defTabSz="914400" rtl="0" eaLnBrk="0" fontAlgn="base" latinLnBrk="0" hangingPunct="0">
              <a:lnSpc>
                <a:spcPct val="150000"/>
              </a:lnSpc>
              <a:spcBef>
                <a:spcPts val="375"/>
              </a:spcBef>
              <a:spcAft>
                <a:spcPct val="0"/>
              </a:spcAft>
              <a:buClr>
                <a:srgbClr val="E6B1AB"/>
              </a:buClr>
              <a:buSzPct val="85000"/>
              <a:buFont typeface="Wingdings 2" panose="05020102010507070707" pitchFamily="18" charset="2"/>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mn-ea"/>
              </a:rPr>
              <a:t>每个被收录的网页，在百度上都有一个纯文本的备份，称为“百度快照”。</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mn-ea"/>
            </a:endParaRPr>
          </a:p>
          <a:p>
            <a:pPr marL="822325" marR="0" lvl="2" indent="-228600" algn="l" defTabSz="914400" rtl="0" eaLnBrk="0" fontAlgn="base" latinLnBrk="0" hangingPunct="0">
              <a:lnSpc>
                <a:spcPct val="150000"/>
              </a:lnSpc>
              <a:spcBef>
                <a:spcPts val="375"/>
              </a:spcBef>
              <a:spcAft>
                <a:spcPct val="0"/>
              </a:spcAft>
              <a:buClr>
                <a:srgbClr val="E6B1AB"/>
              </a:buClr>
              <a:buSzPct val="85000"/>
              <a:buFont typeface="Wingdings 2" panose="05020102010507070707" pitchFamily="18" charset="2"/>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mn-ea"/>
              </a:rPr>
              <a:t>百度只保留文本内容，因此，如果无法连接到原网页那么快照上的图片、音乐等非文本内容会无法显示</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mn-ea"/>
            </a:endParaRPr>
          </a:p>
          <a:p>
            <a:pPr marL="822325" marR="0" lvl="2" indent="-228600" algn="l" defTabSz="914400" rtl="0" eaLnBrk="0" fontAlgn="base" latinLnBrk="0" hangingPunct="0">
              <a:lnSpc>
                <a:spcPct val="150000"/>
              </a:lnSpc>
              <a:spcBef>
                <a:spcPts val="375"/>
              </a:spcBef>
              <a:spcAft>
                <a:spcPct val="0"/>
              </a:spcAft>
              <a:buClr>
                <a:srgbClr val="E6B1AB"/>
              </a:buClr>
              <a:buSzPct val="85000"/>
              <a:buFont typeface="Wingdings 2" panose="05020102010507070707" pitchFamily="18" charset="2"/>
              <a:buChar char=""/>
              <a:defRPr/>
            </a:pPr>
            <a:endParaRPr kumimoji="0" lang="en-US" altLang="zh-CN" sz="2000" b="0" i="0" u="none" strike="noStrike" kern="1200" cap="none" spc="0" normalizeH="0" baseline="0" noProof="0" dirty="0">
              <a:ln>
                <a:noFill/>
              </a:ln>
              <a:solidFill>
                <a:schemeClr val="tx1"/>
              </a:solidFill>
              <a:effectLst/>
              <a:uLnTx/>
              <a:uFillTx/>
              <a:latin typeface="+mn-lt"/>
              <a:ea typeface="+mn-ea"/>
              <a:cs typeface="+mn-cs"/>
              <a:sym typeface="+mn-ea"/>
            </a:endParaRPr>
          </a:p>
          <a:p>
            <a:pPr marL="548005" marR="0" lvl="1" indent="-228600" algn="l" defTabSz="914400" rtl="0" eaLnBrk="0" fontAlgn="base" latinLnBrk="0" hangingPunct="0">
              <a:lnSpc>
                <a:spcPct val="150000"/>
              </a:lnSpc>
              <a:spcBef>
                <a:spcPts val="375"/>
              </a:spcBef>
              <a:spcAft>
                <a:spcPct val="0"/>
              </a:spcAft>
              <a:buClr>
                <a:schemeClr val="accent2"/>
              </a:buClr>
              <a:buSzPct val="85000"/>
              <a:buFont typeface="Wingdings 2" panose="05020102010507070707" pitchFamily="18" charset="2"/>
              <a:buChar char=""/>
              <a:defRPr/>
            </a:pPr>
            <a:endPar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mn-ea"/>
            </a:endParaRPr>
          </a:p>
        </p:txBody>
      </p:sp>
      <p:pic>
        <p:nvPicPr>
          <p:cNvPr id="23555" name="Picture 4"/>
          <p:cNvPicPr>
            <a:picLocks noChangeAspect="1"/>
          </p:cNvPicPr>
          <p:nvPr/>
        </p:nvPicPr>
        <p:blipFill>
          <a:blip r:embed="rId1"/>
          <a:stretch>
            <a:fillRect/>
          </a:stretch>
        </p:blipFill>
        <p:spPr>
          <a:xfrm>
            <a:off x="1366520" y="3342640"/>
            <a:ext cx="7606030" cy="2997200"/>
          </a:xfrm>
          <a:prstGeom prst="rect">
            <a:avLst/>
          </a:prstGeom>
          <a:noFill/>
          <a:ln w="9525" cap="flat" cmpd="sng">
            <a:solidFill>
              <a:schemeClr val="tx1"/>
            </a:solidFill>
            <a:prstDash val="solid"/>
            <a:miter/>
            <a:headEnd type="none" w="med" len="med"/>
            <a:tailEnd type="none" w="med" len="med"/>
          </a:ln>
        </p:spPr>
      </p:pic>
      <p:sp>
        <p:nvSpPr>
          <p:cNvPr id="6" name="椭圆 5"/>
          <p:cNvSpPr/>
          <p:nvPr/>
        </p:nvSpPr>
        <p:spPr>
          <a:xfrm>
            <a:off x="5594738" y="4572000"/>
            <a:ext cx="857250" cy="357188"/>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7" name="TextBox 11"/>
          <p:cNvSpPr txBox="1"/>
          <p:nvPr/>
        </p:nvSpPr>
        <p:spPr>
          <a:xfrm>
            <a:off x="3073788" y="1386205"/>
            <a:ext cx="6408737" cy="1272540"/>
          </a:xfrm>
          <a:prstGeom prst="rect">
            <a:avLst/>
          </a:prstGeom>
          <a:noFill/>
          <a:ln w="9525">
            <a:noFill/>
          </a:ln>
        </p:spPr>
        <p:txBody>
          <a:bodyPr anchor="t">
            <a:spAutoFit/>
          </a:bodyPr>
          <a:p>
            <a:pPr marL="342900" indent="-342900">
              <a:lnSpc>
                <a:spcPct val="120000"/>
              </a:lnSpc>
              <a:spcBef>
                <a:spcPts val="600"/>
              </a:spcBef>
              <a:spcAft>
                <a:spcPts val="600"/>
              </a:spcAft>
              <a:buFont typeface="Wingdings" panose="05000000000000000000" pitchFamily="2" charset="2"/>
              <a:buChar char="p"/>
            </a:pPr>
            <a:r>
              <a:rPr lang="zh-CN" altLang="en-US" sz="3200" dirty="0">
                <a:solidFill>
                  <a:srgbClr val="396115"/>
                </a:solidFill>
                <a:latin typeface="Arial" panose="020B0604020202020204" pitchFamily="34" charset="0"/>
                <a:ea typeface="宋体" panose="02010600030101010101" pitchFamily="2" charset="-122"/>
              </a:rPr>
              <a:t>众里寻他千百度，蓦然回首，那人却在灯火阑珊处</a:t>
            </a:r>
            <a:r>
              <a:rPr lang="zh-CN" altLang="en-US" sz="3200" dirty="0">
                <a:solidFill>
                  <a:schemeClr val="tx1"/>
                </a:solidFill>
                <a:latin typeface="Arial" panose="020B0604020202020204" pitchFamily="34" charset="0"/>
                <a:ea typeface="宋体" panose="02010600030101010101" pitchFamily="2" charset="-122"/>
              </a:rPr>
              <a:t>。</a:t>
            </a:r>
            <a:endParaRPr lang="zh-CN" altLang="en-US" sz="3200" dirty="0">
              <a:solidFill>
                <a:schemeClr val="tx1"/>
              </a:solidFill>
              <a:latin typeface="Trebuchet MS" panose="020B0603020202020204" pitchFamily="34" charset="0"/>
              <a:ea typeface="楷体_GB2312" pitchFamily="49" charset="-122"/>
            </a:endParaRPr>
          </a:p>
        </p:txBody>
      </p:sp>
      <p:sp>
        <p:nvSpPr>
          <p:cNvPr id="102408" name="爆炸形 1 12"/>
          <p:cNvSpPr/>
          <p:nvPr/>
        </p:nvSpPr>
        <p:spPr>
          <a:xfrm>
            <a:off x="3829755" y="2723198"/>
            <a:ext cx="4897438" cy="2382837"/>
          </a:xfrm>
          <a:prstGeom prst="irregularSeal1">
            <a:avLst/>
          </a:prstGeom>
          <a:solidFill>
            <a:schemeClr val="accent1">
              <a:lumMod val="75000"/>
            </a:schemeClr>
          </a:solidFill>
          <a:ln w="28575" cap="flat" cmpd="sng">
            <a:solidFill>
              <a:schemeClr val="accent1">
                <a:shade val="50000"/>
              </a:schemeClr>
            </a:solidFill>
            <a:prstDash val="solid"/>
            <a:miter/>
            <a:headEnd type="none" w="med" len="med"/>
            <a:tailEnd type="none" w="med" len="med"/>
          </a:ln>
        </p:spPr>
        <p:txBody>
          <a:bodyPr anchor="ctr"/>
          <a:p>
            <a:pPr algn="ctr"/>
            <a:r>
              <a:rPr lang="zh-CN" altLang="en-US" sz="3200" b="1" dirty="0">
                <a:solidFill>
                  <a:schemeClr val="tx1"/>
                </a:solidFill>
                <a:latin typeface="Georgia" panose="02040502050405020303" pitchFamily="18" charset="0"/>
                <a:ea typeface="宋体" panose="02010600030101010101" pitchFamily="2" charset="-122"/>
              </a:rPr>
              <a:t>知之为知之</a:t>
            </a:r>
            <a:endParaRPr lang="en-US" altLang="zh-CN" sz="3200" b="1">
              <a:solidFill>
                <a:schemeClr val="tx1"/>
              </a:solidFill>
              <a:latin typeface="Georgia" panose="02040502050405020303" pitchFamily="18" charset="0"/>
              <a:ea typeface="宋体" panose="02010600030101010101" pitchFamily="2" charset="-122"/>
            </a:endParaRPr>
          </a:p>
          <a:p>
            <a:pPr algn="ctr"/>
            <a:r>
              <a:rPr lang="zh-CN" altLang="en-US" sz="3200" b="1" dirty="0">
                <a:solidFill>
                  <a:schemeClr val="tx1"/>
                </a:solidFill>
                <a:latin typeface="Georgia" panose="02040502050405020303" pitchFamily="18" charset="0"/>
                <a:ea typeface="宋体" panose="02010600030101010101" pitchFamily="2" charset="-122"/>
              </a:rPr>
              <a:t>不知百度知</a:t>
            </a:r>
            <a:endParaRPr lang="zh-CN" altLang="en-US" sz="3200" b="1" dirty="0">
              <a:solidFill>
                <a:schemeClr val="tx1"/>
              </a:solidFill>
              <a:latin typeface="Georgia" panose="02040502050405020303" pitchFamily="18" charset="0"/>
              <a:ea typeface="宋体" panose="02010600030101010101" pitchFamily="2" charset="-122"/>
            </a:endParaRPr>
          </a:p>
        </p:txBody>
      </p:sp>
      <p:sp>
        <p:nvSpPr>
          <p:cNvPr id="14" name="矩形 13"/>
          <p:cNvSpPr/>
          <p:nvPr/>
        </p:nvSpPr>
        <p:spPr>
          <a:xfrm>
            <a:off x="3634175" y="5105757"/>
            <a:ext cx="5288280" cy="706755"/>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Arial" panose="020B0604020202020204" pitchFamily="34" charset="0"/>
                <a:ea typeface="宋体" panose="02010600030101010101" pitchFamily="2" charset="-122"/>
                <a:cs typeface="+mn-cs"/>
                <a:sym typeface="+mn-ea"/>
              </a:rPr>
              <a:t>百度，你真的会用么？</a:t>
            </a:r>
            <a:endParaRPr kumimoji="0" lang="zh-CN" altLang="en-US" sz="4000" b="1" i="0" u="none" strike="noStrike" kern="1200" cap="none" spc="0" normalizeH="0" baseline="0" noProof="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Arial" panose="020B0604020202020204" pitchFamily="34" charset="0"/>
              <a:ea typeface="宋体" panose="02010600030101010101" pitchFamily="2" charset="-122"/>
              <a:cs typeface="+mn-cs"/>
              <a:sym typeface="+mn-ea"/>
            </a:endParaRPr>
          </a:p>
        </p:txBody>
      </p:sp>
      <p:sp>
        <p:nvSpPr>
          <p:cNvPr id="24580" name="文本框 102410"/>
          <p:cNvSpPr txBox="1"/>
          <p:nvPr/>
        </p:nvSpPr>
        <p:spPr>
          <a:xfrm>
            <a:off x="1210063" y="235268"/>
            <a:ext cx="2087562" cy="752475"/>
          </a:xfrm>
          <a:prstGeom prst="rect">
            <a:avLst/>
          </a:prstGeom>
          <a:noFill/>
          <a:ln w="9525">
            <a:noFill/>
          </a:ln>
        </p:spPr>
        <p:txBody>
          <a:bodyPr bIns="91440" anchor="b">
            <a:spAutoFit/>
          </a:bodyPr>
          <a:p>
            <a:pPr algn="ctr">
              <a:spcBef>
                <a:spcPct val="50000"/>
              </a:spcBef>
            </a:pPr>
            <a:r>
              <a:rPr lang="zh-CN" altLang="en-US" sz="4000" b="1" dirty="0">
                <a:solidFill>
                  <a:srgbClr val="AE1517"/>
                </a:solidFill>
                <a:latin typeface="Arial" panose="020B0604020202020204" pitchFamily="34" charset="0"/>
                <a:ea typeface="宋体" panose="02010600030101010101" pitchFamily="2" charset="-122"/>
              </a:rPr>
              <a:t>百度</a:t>
            </a:r>
            <a:endParaRPr lang="zh-CN" altLang="en-US" sz="40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10" fill="hold" nodeType="afterEffect">
                                  <p:stCondLst>
                                    <p:cond delay="0"/>
                                  </p:stCondLst>
                                  <p:childTnLst>
                                    <p:animClr clrSpc="hsl" dir="ccw">
                                      <p:cBhvr override="childStyle">
                                        <p:cTn id="6" dur="2000" fill="hold"/>
                                        <p:tgtEl>
                                          <p:spTgt spid="102407">
                                            <p:txEl>
                                              <p:charRg st="0" end="24"/>
                                            </p:txEl>
                                          </p:spTgt>
                                        </p:tgtEl>
                                        <p:attrNameLst>
                                          <p:attrName>style.color</p:attrName>
                                        </p:attrNameLst>
                                      </p:cBhvr>
                                      <p:to>
                                        <a:srgbClr val="FF3300"/>
                                      </p:to>
                                    </p:animClr>
                                  </p:childTnLst>
                                </p:cTn>
                              </p:par>
                            </p:childTnLst>
                          </p:cTn>
                        </p:par>
                        <p:par>
                          <p:cTn id="7" fill="hold">
                            <p:stCondLst>
                              <p:cond delay="2000"/>
                            </p:stCondLst>
                            <p:childTnLst>
                              <p:par>
                                <p:cTn id="8" presetID="42" presetClass="entr" presetSubtype="0" fill="hold" grpId="0" nodeType="afterEffect">
                                  <p:stCondLst>
                                    <p:cond delay="2000"/>
                                  </p:stCondLst>
                                  <p:childTnLst>
                                    <p:set>
                                      <p:cBhvr>
                                        <p:cTn id="9" dur="1" fill="hold">
                                          <p:stCondLst>
                                            <p:cond delay="0"/>
                                          </p:stCondLst>
                                        </p:cTn>
                                        <p:tgtEl>
                                          <p:spTgt spid="102408"/>
                                        </p:tgtEl>
                                        <p:attrNameLst>
                                          <p:attrName>style.visibility</p:attrName>
                                        </p:attrNameLst>
                                      </p:cBhvr>
                                      <p:to>
                                        <p:strVal val="visible"/>
                                      </p:to>
                                    </p:set>
                                    <p:animEffect transition="in" filter="fade">
                                      <p:cBhvr>
                                        <p:cTn id="10" dur="1000"/>
                                        <p:tgtEl>
                                          <p:spTgt spid="102408"/>
                                        </p:tgtEl>
                                      </p:cBhvr>
                                    </p:animEffect>
                                    <p:anim calcmode="lin" valueType="num">
                                      <p:cBhvr>
                                        <p:cTn id="11" dur="1000" fill="hold"/>
                                        <p:tgtEl>
                                          <p:spTgt spid="102408"/>
                                        </p:tgtEl>
                                        <p:attrNameLst>
                                          <p:attrName>ppt_x</p:attrName>
                                        </p:attrNameLst>
                                      </p:cBhvr>
                                      <p:tavLst>
                                        <p:tav tm="0">
                                          <p:val>
                                            <p:strVal val="#ppt_x"/>
                                          </p:val>
                                        </p:tav>
                                        <p:tav tm="100000">
                                          <p:val>
                                            <p:strVal val="#ppt_x"/>
                                          </p:val>
                                        </p:tav>
                                      </p:tavLst>
                                    </p:anim>
                                    <p:anim calcmode="lin" valueType="num">
                                      <p:cBhvr>
                                        <p:cTn id="12" dur="1000" fill="hold"/>
                                        <p:tgtEl>
                                          <p:spTgt spid="10240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6625" name="组合 4"/>
          <p:cNvGrpSpPr/>
          <p:nvPr/>
        </p:nvGrpSpPr>
        <p:grpSpPr>
          <a:xfrm>
            <a:off x="8023613" y="5854700"/>
            <a:ext cx="2571750" cy="931863"/>
            <a:chOff x="6500826" y="5854935"/>
            <a:chExt cx="2571768" cy="931651"/>
          </a:xfrm>
        </p:grpSpPr>
        <p:pic>
          <p:nvPicPr>
            <p:cNvPr id="26626" name="Picture 2" descr="C:\Users\SCU-lnqn\Desktop\四川大学图书馆logo.jpg"/>
            <p:cNvPicPr>
              <a:picLocks noChangeAspect="1"/>
            </p:cNvPicPr>
            <p:nvPr/>
          </p:nvPicPr>
          <p:blipFill>
            <a:blip r:embed="rId1"/>
            <a:srcRect r="74001"/>
            <a:stretch>
              <a:fillRect/>
            </a:stretch>
          </p:blipFill>
          <p:spPr>
            <a:xfrm>
              <a:off x="8143900" y="5854935"/>
              <a:ext cx="928694" cy="890261"/>
            </a:xfrm>
            <a:prstGeom prst="rect">
              <a:avLst/>
            </a:prstGeom>
            <a:noFill/>
            <a:ln w="9525">
              <a:noFill/>
            </a:ln>
          </p:spPr>
        </p:pic>
        <p:pic>
          <p:nvPicPr>
            <p:cNvPr id="26627" name="Picture 2" descr="C:\Users\SCU-lnqn\Desktop\四川大学图书馆logo.jpg"/>
            <p:cNvPicPr>
              <a:picLocks noChangeAspect="1"/>
            </p:cNvPicPr>
            <p:nvPr/>
          </p:nvPicPr>
          <p:blipFill>
            <a:blip r:embed="rId1"/>
            <a:srcRect l="28000"/>
            <a:stretch>
              <a:fillRect/>
            </a:stretch>
          </p:blipFill>
          <p:spPr>
            <a:xfrm>
              <a:off x="6500826" y="6242538"/>
              <a:ext cx="1571636" cy="544048"/>
            </a:xfrm>
            <a:prstGeom prst="rect">
              <a:avLst/>
            </a:prstGeom>
            <a:noFill/>
            <a:ln w="9525">
              <a:noFill/>
            </a:ln>
          </p:spPr>
        </p:pic>
      </p:grpSp>
      <p:pic>
        <p:nvPicPr>
          <p:cNvPr id="26628" name="Picture 2"/>
          <p:cNvPicPr>
            <a:picLocks noChangeAspect="1"/>
          </p:cNvPicPr>
          <p:nvPr/>
        </p:nvPicPr>
        <p:blipFill>
          <a:blip r:embed="rId2"/>
          <a:stretch>
            <a:fillRect/>
          </a:stretch>
        </p:blipFill>
        <p:spPr>
          <a:xfrm>
            <a:off x="1172210" y="1374775"/>
            <a:ext cx="8817610" cy="3658870"/>
          </a:xfrm>
          <a:prstGeom prst="rect">
            <a:avLst/>
          </a:prstGeom>
          <a:noFill/>
          <a:ln w="9525" cap="flat" cmpd="sng">
            <a:solidFill>
              <a:srgbClr val="0070C0"/>
            </a:solidFill>
            <a:prstDash val="solid"/>
            <a:miter/>
            <a:headEnd type="none" w="med" len="med"/>
            <a:tailEnd type="none" w="med" len="med"/>
          </a:ln>
        </p:spPr>
      </p:pic>
      <p:sp>
        <p:nvSpPr>
          <p:cNvPr id="26629" name="TextBox 6"/>
          <p:cNvSpPr txBox="1"/>
          <p:nvPr/>
        </p:nvSpPr>
        <p:spPr>
          <a:xfrm>
            <a:off x="3862775" y="1484313"/>
            <a:ext cx="1223963" cy="645160"/>
          </a:xfrm>
          <a:prstGeom prst="rect">
            <a:avLst/>
          </a:prstGeom>
          <a:noFill/>
          <a:ln w="9525" cap="flat" cmpd="sng">
            <a:solidFill>
              <a:srgbClr val="0070C0"/>
            </a:solidFill>
            <a:prstDash val="solid"/>
            <a:miter/>
            <a:headEnd type="none" w="med" len="med"/>
            <a:tailEnd type="none" w="med" len="med"/>
          </a:ln>
        </p:spPr>
        <p:txBody>
          <a:bodyPr anchor="t">
            <a:spAutoFit/>
          </a:bodyPr>
          <a:p>
            <a:r>
              <a:rPr lang="zh-CN" altLang="en-US" sz="1800" b="1" dirty="0">
                <a:solidFill>
                  <a:schemeClr val="tx1"/>
                </a:solidFill>
                <a:latin typeface="Arial" panose="020B0604020202020204" pitchFamily="34" charset="0"/>
                <a:ea typeface="宋体" panose="02010600030101010101" pitchFamily="2" charset="-122"/>
              </a:rPr>
              <a:t>你平时怎么用的？</a:t>
            </a:r>
            <a:endParaRPr lang="zh-CN" altLang="en-US" sz="1800" b="1" dirty="0">
              <a:solidFill>
                <a:schemeClr val="tx1"/>
              </a:solidFill>
              <a:latin typeface="Arial" panose="020B0604020202020204" pitchFamily="34" charset="0"/>
              <a:ea typeface="宋体" panose="02010600030101010101" pitchFamily="2" charset="-122"/>
            </a:endParaRPr>
          </a:p>
        </p:txBody>
      </p:sp>
      <p:sp>
        <p:nvSpPr>
          <p:cNvPr id="9" name="TextBox 8"/>
          <p:cNvSpPr txBox="1"/>
          <p:nvPr/>
        </p:nvSpPr>
        <p:spPr>
          <a:xfrm>
            <a:off x="4366013" y="3573463"/>
            <a:ext cx="3143250" cy="368300"/>
          </a:xfrm>
          <a:prstGeom prst="rect">
            <a:avLst/>
          </a:prstGeom>
          <a:noFill/>
          <a:ln w="9525">
            <a:noFill/>
          </a:ln>
        </p:spPr>
        <p:txBody>
          <a:bodyPr anchor="t">
            <a:spAutoFit/>
          </a:bodyPr>
          <a:p>
            <a:r>
              <a:rPr lang="zh-CN" altLang="en-US" sz="1800" b="1" dirty="0">
                <a:solidFill>
                  <a:schemeClr val="tx1"/>
                </a:solidFill>
                <a:latin typeface="Arial" panose="020B0604020202020204" pitchFamily="34" charset="0"/>
                <a:ea typeface="宋体" panose="02010600030101010101" pitchFamily="2" charset="-122"/>
              </a:rPr>
              <a:t>为什么我的四级迟迟过不了</a:t>
            </a:r>
            <a:endParaRPr lang="zh-CN" altLang="en-US" sz="1800" b="1" dirty="0">
              <a:solidFill>
                <a:schemeClr val="tx1"/>
              </a:solidFill>
              <a:latin typeface="Arial" panose="020B0604020202020204" pitchFamily="34" charset="0"/>
              <a:ea typeface="宋体" panose="02010600030101010101" pitchFamily="2" charset="-122"/>
            </a:endParaRPr>
          </a:p>
        </p:txBody>
      </p:sp>
      <p:sp>
        <p:nvSpPr>
          <p:cNvPr id="10" name="TextBox 9"/>
          <p:cNvSpPr txBox="1"/>
          <p:nvPr/>
        </p:nvSpPr>
        <p:spPr>
          <a:xfrm>
            <a:off x="7318763" y="3644900"/>
            <a:ext cx="500062" cy="368300"/>
          </a:xfrm>
          <a:prstGeom prst="rect">
            <a:avLst/>
          </a:prstGeom>
          <a:noFill/>
          <a:ln w="9525">
            <a:noFill/>
          </a:ln>
        </p:spPr>
        <p:txBody>
          <a:bodyPr anchor="t">
            <a:spAutoFit/>
          </a:bodyPr>
          <a:p>
            <a:r>
              <a:rPr lang="zh-CN" altLang="en-US" sz="1800" b="1" dirty="0">
                <a:solidFill>
                  <a:srgbClr val="FF0000"/>
                </a:solidFill>
                <a:latin typeface="Arial" panose="020B0604020202020204" pitchFamily="34" charset="0"/>
                <a:ea typeface="宋体" panose="02010600030101010101" pitchFamily="2" charset="-122"/>
              </a:rPr>
              <a:t>？</a:t>
            </a:r>
            <a:endParaRPr lang="zh-CN" altLang="en-US" sz="1800" b="1" dirty="0">
              <a:solidFill>
                <a:srgbClr val="FF0000"/>
              </a:solidFill>
              <a:latin typeface="Arial" panose="020B0604020202020204" pitchFamily="34" charset="0"/>
              <a:ea typeface="宋体" panose="02010600030101010101" pitchFamily="2" charset="-122"/>
            </a:endParaRPr>
          </a:p>
        </p:txBody>
      </p:sp>
      <p:sp>
        <p:nvSpPr>
          <p:cNvPr id="8" name="线形标注 1 7"/>
          <p:cNvSpPr/>
          <p:nvPr/>
        </p:nvSpPr>
        <p:spPr>
          <a:xfrm>
            <a:off x="6671063" y="4221163"/>
            <a:ext cx="1160463" cy="360363"/>
          </a:xfrm>
          <a:prstGeom prst="borderCallout1">
            <a:avLst>
              <a:gd name="adj1" fmla="val 18750"/>
              <a:gd name="adj2" fmla="val -8333"/>
              <a:gd name="adj3" fmla="val -50302"/>
              <a:gd name="adj4" fmla="val -2252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是这样？</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pic>
        <p:nvPicPr>
          <p:cNvPr id="1027" name="Picture 3"/>
          <p:cNvPicPr>
            <a:picLocks noChangeAspect="1"/>
          </p:cNvPicPr>
          <p:nvPr/>
        </p:nvPicPr>
        <p:blipFill>
          <a:blip r:embed="rId3"/>
          <a:stretch>
            <a:fillRect/>
          </a:stretch>
        </p:blipFill>
        <p:spPr>
          <a:xfrm>
            <a:off x="8890388" y="1898650"/>
            <a:ext cx="704850" cy="1343025"/>
          </a:xfrm>
          <a:prstGeom prst="rect">
            <a:avLst/>
          </a:prstGeom>
          <a:noFill/>
          <a:ln w="9525" cap="flat" cmpd="sng">
            <a:solidFill>
              <a:srgbClr val="0070C0"/>
            </a:solidFill>
            <a:prstDash val="solid"/>
            <a:miter/>
            <a:headEnd type="none" w="med" len="med"/>
            <a:tailEnd type="none" w="med" len="med"/>
          </a:ln>
        </p:spPr>
      </p:pic>
      <p:sp>
        <p:nvSpPr>
          <p:cNvPr id="13" name="椭圆 12"/>
          <p:cNvSpPr/>
          <p:nvPr/>
        </p:nvSpPr>
        <p:spPr>
          <a:xfrm>
            <a:off x="8737988" y="2222500"/>
            <a:ext cx="936625" cy="25241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635" name="矩形 2"/>
          <p:cNvSpPr/>
          <p:nvPr/>
        </p:nvSpPr>
        <p:spPr>
          <a:xfrm>
            <a:off x="1257300" y="330200"/>
            <a:ext cx="1875790" cy="583565"/>
          </a:xfrm>
          <a:prstGeom prst="rect">
            <a:avLst/>
          </a:prstGeom>
          <a:noFill/>
          <a:ln w="9525">
            <a:noFill/>
          </a:ln>
        </p:spPr>
        <p:txBody>
          <a:bodyPr wrap="squar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endParaRPr lang="zh-CN" altLang="en-US" sz="32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charRg st="0" end="13"/>
                                            </p:txEl>
                                          </p:spTgt>
                                        </p:tgtEl>
                                        <p:attrNameLst>
                                          <p:attrName>style.visibility</p:attrName>
                                        </p:attrNameLst>
                                      </p:cBhvr>
                                      <p:to>
                                        <p:strVal val="visible"/>
                                      </p:to>
                                    </p:set>
                                    <p:animEffect transition="in" filter="wipe(left)">
                                      <p:cBhvr>
                                        <p:cTn id="7" dur="500"/>
                                        <p:tgtEl>
                                          <p:spTgt spid="9">
                                            <p:txEl>
                                              <p:charRg st="0" end="13"/>
                                            </p:txEl>
                                          </p:spTgt>
                                        </p:tgtEl>
                                      </p:cBhvr>
                                    </p:animEffect>
                                  </p:childTnLst>
                                </p:cTn>
                              </p:par>
                            </p:childTnLst>
                          </p:cTn>
                        </p:par>
                        <p:par>
                          <p:cTn id="8" fill="hold">
                            <p:stCondLst>
                              <p:cond delay="500"/>
                            </p:stCondLst>
                            <p:childTnLst>
                              <p:par>
                                <p:cTn id="9" presetID="1" presetClass="entr" presetSubtype="0" fill="hold" grpId="1" nodeType="afterEffect">
                                  <p:stCondLst>
                                    <p:cond delay="0"/>
                                  </p:stCondLst>
                                  <p:childTnLst>
                                    <p:set>
                                      <p:cBhvr>
                                        <p:cTn id="10" dur="1" fill="hold">
                                          <p:stCondLst>
                                            <p:cond delay="0"/>
                                          </p:stCondLst>
                                        </p:cTn>
                                        <p:tgtEl>
                                          <p:spTgt spid="10">
                                            <p:txEl>
                                              <p:charRg st="0" end="2"/>
                                            </p:txEl>
                                          </p:spTgt>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fill="hold" grpId="0" nodeType="afterEffect">
                                  <p:stCondLst>
                                    <p:cond delay="0"/>
                                  </p:stCondLst>
                                  <p:childTnLst>
                                    <p:animScale>
                                      <p:cBhvr>
                                        <p:cTn id="13" dur="2000" fill="hold"/>
                                        <p:tgtEl>
                                          <p:spTgt spid="10">
                                            <p:txEl>
                                              <p:charRg st="0" end="2"/>
                                            </p:txEl>
                                          </p:spTgt>
                                        </p:tgtEl>
                                      </p:cBhvr>
                                      <p:by x="150000" y="150000"/>
                                    </p:animScale>
                                  </p:childTnLst>
                                </p:cTn>
                              </p:par>
                            </p:childTnLst>
                          </p:cTn>
                        </p:par>
                        <p:par>
                          <p:cTn id="14" fill="hold">
                            <p:stCondLst>
                              <p:cond delay="2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par>
                          <p:cTn id="22" fill="hold">
                            <p:stCondLst>
                              <p:cond delay="0"/>
                            </p:stCondLst>
                            <p:childTnLst>
                              <p:par>
                                <p:cTn id="23" presetID="22" presetClass="entr" presetSubtype="1" fill="hold" nodeType="afterEffect">
                                  <p:stCondLst>
                                    <p:cond delay="0"/>
                                  </p:stCondLst>
                                  <p:childTnLst>
                                    <p:set>
                                      <p:cBhvr>
                                        <p:cTn id="24" dur="1" fill="hold">
                                          <p:stCondLst>
                                            <p:cond delay="0"/>
                                          </p:stCondLst>
                                        </p:cTn>
                                        <p:tgtEl>
                                          <p:spTgt spid="1027"/>
                                        </p:tgtEl>
                                        <p:attrNameLst>
                                          <p:attrName>style.visibility</p:attrName>
                                        </p:attrNameLst>
                                      </p:cBhvr>
                                      <p:to>
                                        <p:strVal val="visible"/>
                                      </p:to>
                                    </p:set>
                                    <p:animEffect transition="in" filter="wipe(up)">
                                      <p:cBhvr>
                                        <p:cTn id="25" dur="500"/>
                                        <p:tgtEl>
                                          <p:spTgt spid="102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0" grpId="1" build="allAtOnce"/>
      <p:bldP spid="8" grpId="0" bldLvl="0" animBg="1"/>
      <p:bldP spid="8" grpId="1" bldLvl="0" animBg="1"/>
      <p:bldP spid="1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3489" name="Picture 1"/>
          <p:cNvPicPr>
            <a:picLocks noChangeAspect="1" noChangeArrowheads="1"/>
          </p:cNvPicPr>
          <p:nvPr/>
        </p:nvPicPr>
        <p:blipFill>
          <a:blip r:embed="rId1"/>
          <a:srcRect/>
          <a:stretch>
            <a:fillRect/>
          </a:stretch>
        </p:blipFill>
        <p:spPr bwMode="auto">
          <a:xfrm>
            <a:off x="2279650" y="1269365"/>
            <a:ext cx="8387715" cy="4536440"/>
          </a:xfrm>
          <a:prstGeom prst="rect">
            <a:avLst/>
          </a:prstGeom>
          <a:noFill/>
          <a:ln w="9525">
            <a:solidFill>
              <a:schemeClr val="accent6">
                <a:lumMod val="75000"/>
              </a:schemeClr>
            </a:solidFill>
            <a:miter lim="800000"/>
            <a:headEnd/>
            <a:tailEnd/>
          </a:ln>
          <a:effectLst/>
        </p:spPr>
      </p:pic>
      <p:sp>
        <p:nvSpPr>
          <p:cNvPr id="27650" name="矩形 2"/>
          <p:cNvSpPr/>
          <p:nvPr/>
        </p:nvSpPr>
        <p:spPr>
          <a:xfrm>
            <a:off x="1166883" y="397510"/>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高级检索</a:t>
            </a:r>
            <a:endParaRPr lang="zh-CN" altLang="en-US" sz="2800" b="1" dirty="0">
              <a:solidFill>
                <a:srgbClr val="AE1517"/>
              </a:solidFill>
              <a:latin typeface="Arial" panose="020B0604020202020204" pitchFamily="34" charset="0"/>
              <a:ea typeface="宋体" panose="02010600030101010101" pitchFamily="2" charset="-122"/>
            </a:endParaRPr>
          </a:p>
        </p:txBody>
      </p:sp>
      <p:pic>
        <p:nvPicPr>
          <p:cNvPr id="63490" name="Picture 2"/>
          <p:cNvPicPr>
            <a:picLocks noChangeAspect="1" noChangeArrowheads="1"/>
          </p:cNvPicPr>
          <p:nvPr/>
        </p:nvPicPr>
        <p:blipFill>
          <a:blip r:embed="rId2"/>
          <a:srcRect/>
          <a:stretch>
            <a:fillRect/>
          </a:stretch>
        </p:blipFill>
        <p:spPr bwMode="auto">
          <a:xfrm>
            <a:off x="6526283" y="5064760"/>
            <a:ext cx="1911350" cy="1249363"/>
          </a:xfrm>
          <a:prstGeom prst="rect">
            <a:avLst/>
          </a:prstGeom>
          <a:noFill/>
          <a:ln w="9525">
            <a:solidFill>
              <a:schemeClr val="accent6">
                <a:lumMod val="75000"/>
              </a:schemeClr>
            </a:solidFill>
            <a:miter lim="800000"/>
            <a:headEnd/>
            <a:tailEnd/>
          </a:ln>
          <a:effectLst/>
        </p:spPr>
      </p:pic>
      <p:sp>
        <p:nvSpPr>
          <p:cNvPr id="5" name="TextBox 4"/>
          <p:cNvSpPr txBox="1"/>
          <p:nvPr/>
        </p:nvSpPr>
        <p:spPr>
          <a:xfrm>
            <a:off x="5812225" y="1923098"/>
            <a:ext cx="714375" cy="1419860"/>
          </a:xfrm>
          <a:prstGeom prst="rect">
            <a:avLst/>
          </a:prstGeom>
          <a:noFill/>
          <a:ln w="9525">
            <a:noFill/>
          </a:ln>
        </p:spPr>
        <p:txBody>
          <a:bodyPr anchor="t">
            <a:spAutoFit/>
          </a:bodyPr>
          <a:p>
            <a:pPr>
              <a:lnSpc>
                <a:spcPct val="120000"/>
              </a:lnSpc>
            </a:pPr>
            <a:r>
              <a:rPr lang="zh-CN" altLang="en-US" sz="1800" dirty="0">
                <a:solidFill>
                  <a:srgbClr val="FF0000"/>
                </a:solidFill>
                <a:latin typeface="Arial" panose="020B0604020202020204" pitchFamily="34" charset="0"/>
                <a:ea typeface="宋体" panose="02010600030101010101" pitchFamily="2" charset="-122"/>
              </a:rPr>
              <a:t>与</a:t>
            </a:r>
            <a:endParaRPr lang="en-US" altLang="zh-CN" sz="1800">
              <a:solidFill>
                <a:srgbClr val="FF0000"/>
              </a:solidFill>
              <a:latin typeface="Arial" panose="020B0604020202020204" pitchFamily="34" charset="0"/>
              <a:ea typeface="宋体" panose="02010600030101010101" pitchFamily="2" charset="-122"/>
            </a:endParaRPr>
          </a:p>
          <a:p>
            <a:pPr>
              <a:lnSpc>
                <a:spcPct val="120000"/>
              </a:lnSpc>
            </a:pPr>
            <a:r>
              <a:rPr lang="zh-CN" altLang="en-US" sz="1800" dirty="0">
                <a:solidFill>
                  <a:srgbClr val="FF0000"/>
                </a:solidFill>
                <a:latin typeface="Arial" panose="020B0604020202020204" pitchFamily="34" charset="0"/>
                <a:ea typeface="宋体" panose="02010600030101010101" pitchFamily="2" charset="-122"/>
              </a:rPr>
              <a:t>精确</a:t>
            </a:r>
            <a:endParaRPr lang="en-US" altLang="zh-CN" sz="1800">
              <a:solidFill>
                <a:srgbClr val="FF0000"/>
              </a:solidFill>
              <a:latin typeface="Arial" panose="020B0604020202020204" pitchFamily="34" charset="0"/>
              <a:ea typeface="宋体" panose="02010600030101010101" pitchFamily="2" charset="-122"/>
            </a:endParaRPr>
          </a:p>
          <a:p>
            <a:pPr>
              <a:lnSpc>
                <a:spcPct val="120000"/>
              </a:lnSpc>
            </a:pPr>
            <a:r>
              <a:rPr lang="zh-CN" altLang="en-US" sz="1800" dirty="0">
                <a:solidFill>
                  <a:srgbClr val="FF0000"/>
                </a:solidFill>
                <a:latin typeface="Arial" panose="020B0604020202020204" pitchFamily="34" charset="0"/>
                <a:ea typeface="宋体" panose="02010600030101010101" pitchFamily="2" charset="-122"/>
              </a:rPr>
              <a:t>或</a:t>
            </a:r>
            <a:endParaRPr lang="en-US" altLang="zh-CN" sz="1800">
              <a:solidFill>
                <a:srgbClr val="FF0000"/>
              </a:solidFill>
              <a:latin typeface="Arial" panose="020B0604020202020204" pitchFamily="34" charset="0"/>
              <a:ea typeface="宋体" panose="02010600030101010101" pitchFamily="2" charset="-122"/>
            </a:endParaRPr>
          </a:p>
          <a:p>
            <a:pPr>
              <a:lnSpc>
                <a:spcPct val="120000"/>
              </a:lnSpc>
            </a:pPr>
            <a:r>
              <a:rPr lang="zh-CN" altLang="en-US" sz="1800" dirty="0">
                <a:solidFill>
                  <a:srgbClr val="FF0000"/>
                </a:solidFill>
                <a:latin typeface="Arial" panose="020B0604020202020204" pitchFamily="34" charset="0"/>
                <a:ea typeface="宋体" panose="02010600030101010101" pitchFamily="2" charset="-122"/>
              </a:rPr>
              <a:t>非</a:t>
            </a:r>
            <a:endParaRPr lang="zh-CN" altLang="en-US" sz="1800" dirty="0">
              <a:solidFill>
                <a:srgbClr val="FF0000"/>
              </a:solidFill>
              <a:latin typeface="Arial" panose="020B0604020202020204" pitchFamily="34" charset="0"/>
              <a:ea typeface="宋体" panose="02010600030101010101" pitchFamily="2" charset="-122"/>
            </a:endParaRPr>
          </a:p>
        </p:txBody>
      </p:sp>
      <p:sp>
        <p:nvSpPr>
          <p:cNvPr id="6" name="矩形 5"/>
          <p:cNvSpPr/>
          <p:nvPr/>
        </p:nvSpPr>
        <p:spPr>
          <a:xfrm>
            <a:off x="6509455" y="5064443"/>
            <a:ext cx="1944688"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63490"/>
                                        </p:tgtEl>
                                        <p:attrNameLst>
                                          <p:attrName>style.visibility</p:attrName>
                                        </p:attrNameLst>
                                      </p:cBhvr>
                                      <p:to>
                                        <p:strVal val="visible"/>
                                      </p:to>
                                    </p:set>
                                    <p:animEffect transition="in" filter="fade">
                                      <p:cBhvr>
                                        <p:cTn id="11" dur="1000"/>
                                        <p:tgtEl>
                                          <p:spTgt spid="63490"/>
                                        </p:tgtEl>
                                      </p:cBhvr>
                                    </p:animEffect>
                                    <p:anim calcmode="lin" valueType="num">
                                      <p:cBhvr>
                                        <p:cTn id="12" dur="1000" fill="hold"/>
                                        <p:tgtEl>
                                          <p:spTgt spid="63490"/>
                                        </p:tgtEl>
                                        <p:attrNameLst>
                                          <p:attrName>ppt_x</p:attrName>
                                        </p:attrNameLst>
                                      </p:cBhvr>
                                      <p:tavLst>
                                        <p:tav tm="0">
                                          <p:val>
                                            <p:strVal val="#ppt_x"/>
                                          </p:val>
                                        </p:tav>
                                        <p:tav tm="100000">
                                          <p:val>
                                            <p:strVal val="#ppt_x"/>
                                          </p:val>
                                        </p:tav>
                                      </p:tavLst>
                                    </p:anim>
                                    <p:anim calcmode="lin" valueType="num">
                                      <p:cBhvr>
                                        <p:cTn id="13" dur="1000" fill="hold"/>
                                        <p:tgtEl>
                                          <p:spTgt spid="6349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63490"/>
                                        </p:tgtEl>
                                      </p:cBhvr>
                                    </p:animEffect>
                                    <p:set>
                                      <p:cBhvr>
                                        <p:cTn id="18" dur="1" fill="hold">
                                          <p:stCondLst>
                                            <p:cond delay="499"/>
                                          </p:stCondLst>
                                        </p:cTn>
                                        <p:tgtEl>
                                          <p:spTgt spid="63490"/>
                                        </p:tgtEl>
                                        <p:attrNameLst>
                                          <p:attrName>style.visibility</p:attrName>
                                        </p:attrNameLst>
                                      </p:cBhvr>
                                      <p:to>
                                        <p:strVal val="hidden"/>
                                      </p:to>
                                    </p:set>
                                  </p:childTnLst>
                                </p:cTn>
                              </p:par>
                            </p:childTnLst>
                          </p:cTn>
                        </p:par>
                        <p:par>
                          <p:cTn id="19" fill="hold">
                            <p:stCondLst>
                              <p:cond delay="500"/>
                            </p:stCondLst>
                            <p:childTnLst>
                              <p:par>
                                <p:cTn id="20" presetID="2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edg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7" name="Picture 1"/>
          <p:cNvPicPr>
            <a:picLocks noChangeAspect="1" noChangeArrowheads="1"/>
          </p:cNvPicPr>
          <p:nvPr/>
        </p:nvPicPr>
        <p:blipFill>
          <a:blip r:embed="rId1"/>
          <a:srcRect/>
          <a:stretch>
            <a:fillRect/>
          </a:stretch>
        </p:blipFill>
        <p:spPr bwMode="auto">
          <a:xfrm>
            <a:off x="1016000" y="1557655"/>
            <a:ext cx="9650730" cy="4351655"/>
          </a:xfrm>
          <a:prstGeom prst="rect">
            <a:avLst/>
          </a:prstGeom>
          <a:noFill/>
          <a:ln w="9525">
            <a:solidFill>
              <a:schemeClr val="accent6">
                <a:lumMod val="75000"/>
              </a:schemeClr>
            </a:solidFill>
            <a:miter lim="800000"/>
            <a:headEnd/>
            <a:tailEnd/>
          </a:ln>
          <a:effectLst/>
        </p:spPr>
      </p:pic>
      <p:sp>
        <p:nvSpPr>
          <p:cNvPr id="29698" name="矩形 2"/>
          <p:cNvSpPr/>
          <p:nvPr/>
        </p:nvSpPr>
        <p:spPr>
          <a:xfrm>
            <a:off x="1016070" y="36004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高级检索</a:t>
            </a:r>
            <a:endParaRPr lang="zh-CN" altLang="en-US" sz="2800" b="1" dirty="0">
              <a:solidFill>
                <a:srgbClr val="AE1517"/>
              </a:solidFill>
              <a:latin typeface="Arial" panose="020B0604020202020204" pitchFamily="34" charset="0"/>
              <a:ea typeface="宋体" panose="02010600030101010101" pitchFamily="2" charset="-122"/>
            </a:endParaRPr>
          </a:p>
        </p:txBody>
      </p:sp>
      <p:sp>
        <p:nvSpPr>
          <p:cNvPr id="4" name="矩形 3"/>
          <p:cNvSpPr/>
          <p:nvPr/>
        </p:nvSpPr>
        <p:spPr>
          <a:xfrm>
            <a:off x="4581913" y="2565400"/>
            <a:ext cx="5689600" cy="3571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6139180" y="5074920"/>
            <a:ext cx="3108960" cy="3575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3" name="Picture 1"/>
          <p:cNvPicPr>
            <a:picLocks noChangeAspect="1" noChangeArrowheads="1"/>
          </p:cNvPicPr>
          <p:nvPr/>
        </p:nvPicPr>
        <p:blipFill>
          <a:blip r:embed="rId1"/>
          <a:srcRect/>
          <a:stretch>
            <a:fillRect/>
          </a:stretch>
        </p:blipFill>
        <p:spPr bwMode="auto">
          <a:xfrm>
            <a:off x="1376680" y="1179195"/>
            <a:ext cx="8560435" cy="5050790"/>
          </a:xfrm>
          <a:prstGeom prst="rect">
            <a:avLst/>
          </a:prstGeom>
          <a:noFill/>
          <a:ln w="9525">
            <a:solidFill>
              <a:schemeClr val="accent6">
                <a:lumMod val="75000"/>
              </a:schemeClr>
            </a:solidFill>
            <a:miter lim="800000"/>
            <a:headEnd/>
            <a:tailEnd/>
          </a:ln>
          <a:effectLst/>
        </p:spPr>
      </p:pic>
      <p:sp>
        <p:nvSpPr>
          <p:cNvPr id="3" name="矩形 2"/>
          <p:cNvSpPr/>
          <p:nvPr/>
        </p:nvSpPr>
        <p:spPr>
          <a:xfrm>
            <a:off x="2792730" y="1269365"/>
            <a:ext cx="3214370" cy="4286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2635638" y="2361248"/>
            <a:ext cx="357188" cy="35718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矩形 2"/>
          <p:cNvSpPr/>
          <p:nvPr/>
        </p:nvSpPr>
        <p:spPr>
          <a:xfrm>
            <a:off x="1016070" y="36004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高级检索</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500"/>
                                        <p:tgtEl>
                                          <p:spTgt spid="3"/>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edg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矩形 2"/>
          <p:cNvSpPr/>
          <p:nvPr/>
        </p:nvSpPr>
        <p:spPr>
          <a:xfrm>
            <a:off x="1067188" y="34353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高级检索</a:t>
            </a:r>
            <a:endParaRPr lang="zh-CN" altLang="en-US" sz="2800" b="1" dirty="0">
              <a:solidFill>
                <a:srgbClr val="AE1517"/>
              </a:solidFill>
              <a:latin typeface="Arial" panose="020B0604020202020204" pitchFamily="34" charset="0"/>
              <a:ea typeface="宋体" panose="02010600030101010101" pitchFamily="2" charset="-122"/>
            </a:endParaRPr>
          </a:p>
        </p:txBody>
      </p:sp>
      <p:pic>
        <p:nvPicPr>
          <p:cNvPr id="139266" name="Picture 2"/>
          <p:cNvPicPr>
            <a:picLocks noChangeAspect="1" noChangeArrowheads="1"/>
          </p:cNvPicPr>
          <p:nvPr/>
        </p:nvPicPr>
        <p:blipFill>
          <a:blip r:embed="rId1"/>
          <a:srcRect/>
          <a:stretch>
            <a:fillRect/>
          </a:stretch>
        </p:blipFill>
        <p:spPr bwMode="auto">
          <a:xfrm>
            <a:off x="1316990" y="1258570"/>
            <a:ext cx="9170670" cy="4986655"/>
          </a:xfrm>
          <a:prstGeom prst="rect">
            <a:avLst/>
          </a:prstGeom>
          <a:noFill/>
          <a:ln w="9525">
            <a:solidFill>
              <a:schemeClr val="accent6">
                <a:lumMod val="75000"/>
              </a:schemeClr>
            </a:solid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5302955" y="3092133"/>
            <a:ext cx="3168650" cy="423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线形标注 1 9"/>
          <p:cNvSpPr/>
          <p:nvPr/>
        </p:nvSpPr>
        <p:spPr>
          <a:xfrm>
            <a:off x="8471288" y="2349500"/>
            <a:ext cx="1235075" cy="612775"/>
          </a:xfrm>
          <a:prstGeom prst="borderCallout1">
            <a:avLst>
              <a:gd name="adj1" fmla="val 18750"/>
              <a:gd name="adj2" fmla="val -8333"/>
              <a:gd name="adj3" fmla="val 87905"/>
              <a:gd name="adj4" fmla="val -49503"/>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smtClean="0">
                <a:ln>
                  <a:noFill/>
                </a:ln>
                <a:solidFill>
                  <a:srgbClr val="FF0000"/>
                </a:solidFill>
                <a:effectLst/>
                <a:uLnTx/>
                <a:uFillTx/>
                <a:latin typeface="+mn-lt"/>
                <a:ea typeface="+mn-ea"/>
                <a:cs typeface="+mn-cs"/>
                <a:sym typeface="+mn-ea"/>
              </a:rPr>
              <a:t>化工</a:t>
            </a:r>
            <a:endParaRPr kumimoji="0" lang="en-US" altLang="zh-CN" sz="1400" b="1" i="0" u="none" strike="noStrike" kern="1200" cap="none" spc="0" normalizeH="0" baseline="0" noProof="0" dirty="0" smtClean="0">
              <a:ln>
                <a:noFill/>
              </a:ln>
              <a:solidFill>
                <a:srgbClr val="FF0000"/>
              </a:solidFill>
              <a:effectLst/>
              <a:uLnTx/>
              <a:uFillTx/>
              <a:latin typeface="+mn-lt"/>
              <a:ea typeface="+mn-ea"/>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smtClean="0">
                <a:ln>
                  <a:noFill/>
                </a:ln>
                <a:solidFill>
                  <a:schemeClr val="tx1"/>
                </a:solidFill>
                <a:effectLst/>
                <a:uLnTx/>
                <a:uFillTx/>
                <a:latin typeface="+mn-lt"/>
                <a:ea typeface="+mn-ea"/>
                <a:cs typeface="+mn-cs"/>
                <a:sym typeface="+mn-ea"/>
              </a:rPr>
              <a:t>相关</a:t>
            </a: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专业</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11" name="线形标注 1 10"/>
          <p:cNvSpPr/>
          <p:nvPr/>
        </p:nvSpPr>
        <p:spPr>
          <a:xfrm>
            <a:off x="8728463" y="4741863"/>
            <a:ext cx="1008063" cy="576263"/>
          </a:xfrm>
          <a:prstGeom prst="borderCallout1">
            <a:avLst>
              <a:gd name="adj1" fmla="val 18750"/>
              <a:gd name="adj2" fmla="val -8333"/>
              <a:gd name="adj3" fmla="val 87905"/>
              <a:gd name="adj4" fmla="val -49503"/>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智联校园招聘网址</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16" name="矩形 15"/>
          <p:cNvSpPr/>
          <p:nvPr/>
        </p:nvSpPr>
        <p:spPr>
          <a:xfrm>
            <a:off x="5302250" y="5300980"/>
            <a:ext cx="2809240" cy="360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edg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7" name="Picture 5"/>
          <p:cNvPicPr>
            <a:picLocks noChangeAspect="1" noChangeArrowheads="1"/>
          </p:cNvPicPr>
          <p:nvPr/>
        </p:nvPicPr>
        <p:blipFill rotWithShape="1">
          <a:blip r:embed="rId1"/>
          <a:srcRect b="8412"/>
          <a:stretch>
            <a:fillRect/>
          </a:stretch>
        </p:blipFill>
        <p:spPr bwMode="auto">
          <a:xfrm>
            <a:off x="1067435" y="1184910"/>
            <a:ext cx="9471025" cy="5411470"/>
          </a:xfrm>
          <a:prstGeom prst="rect">
            <a:avLst/>
          </a:prstGeom>
          <a:noFill/>
          <a:ln w="9525">
            <a:solidFill>
              <a:schemeClr val="accent6">
                <a:lumMod val="75000"/>
              </a:schemeClr>
            </a:solid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1755140" y="1184910"/>
            <a:ext cx="5213350" cy="444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线形标注 1 8"/>
          <p:cNvSpPr/>
          <p:nvPr/>
        </p:nvSpPr>
        <p:spPr>
          <a:xfrm>
            <a:off x="7251135" y="2152015"/>
            <a:ext cx="1582738" cy="838200"/>
          </a:xfrm>
          <a:prstGeom prst="borderCallout1">
            <a:avLst>
              <a:gd name="adj1" fmla="val 18750"/>
              <a:gd name="adj2" fmla="val -8333"/>
              <a:gd name="adj3" fmla="val 133106"/>
              <a:gd name="adj4" fmla="val -347366"/>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tx1"/>
                </a:solidFill>
                <a:effectLst/>
                <a:uLnTx/>
                <a:uFillTx/>
                <a:latin typeface="+mn-lt"/>
                <a:ea typeface="+mn-ea"/>
                <a:cs typeface="+mn-cs"/>
                <a:sym typeface="+mn-ea"/>
              </a:rPr>
              <a:t>所有结果</a:t>
            </a:r>
            <a:r>
              <a:rPr kumimoji="0" lang="zh-CN" altLang="en-US" sz="1600" b="1" i="0" u="none" strike="noStrike" kern="1200" cap="none" spc="0" normalizeH="0" baseline="0" noProof="0" dirty="0" smtClean="0">
                <a:ln>
                  <a:noFill/>
                </a:ln>
                <a:solidFill>
                  <a:schemeClr val="tx1"/>
                </a:solidFill>
                <a:effectLst/>
                <a:uLnTx/>
                <a:uFillTx/>
                <a:latin typeface="+mn-lt"/>
                <a:ea typeface="+mn-ea"/>
                <a:cs typeface="+mn-cs"/>
                <a:sym typeface="+mn-ea"/>
              </a:rPr>
              <a:t>都是</a:t>
            </a:r>
            <a:r>
              <a:rPr kumimoji="0" lang="zh-CN" altLang="en-US" sz="1600" b="1" i="0" u="none" strike="noStrike" kern="1200" cap="none" spc="0" normalizeH="0" baseline="0" noProof="0" dirty="0" smtClean="0">
                <a:ln>
                  <a:noFill/>
                </a:ln>
                <a:solidFill>
                  <a:srgbClr val="FF0000"/>
                </a:solidFill>
                <a:effectLst/>
                <a:uLnTx/>
                <a:uFillTx/>
                <a:latin typeface="+mn-lt"/>
                <a:ea typeface="+mn-ea"/>
                <a:cs typeface="+mn-cs"/>
                <a:sym typeface="+mn-ea"/>
              </a:rPr>
              <a:t>化工专业</a:t>
            </a:r>
            <a:r>
              <a:rPr kumimoji="0" lang="zh-CN" altLang="en-US" sz="1600" b="1" i="0" u="none" strike="noStrike" kern="1200" cap="none" spc="0" normalizeH="0" baseline="0" noProof="0" dirty="0">
                <a:ln>
                  <a:noFill/>
                </a:ln>
                <a:solidFill>
                  <a:schemeClr val="tx1"/>
                </a:solidFill>
                <a:effectLst/>
                <a:uLnTx/>
                <a:uFillTx/>
                <a:latin typeface="+mn-lt"/>
                <a:ea typeface="+mn-ea"/>
                <a:cs typeface="+mn-cs"/>
                <a:sym typeface="+mn-ea"/>
              </a:rPr>
              <a:t>相关校园招聘</a:t>
            </a:r>
            <a:endParaRPr kumimoji="0" lang="zh-CN" altLang="en-US" sz="1600" b="1" i="0" u="none" strike="noStrike" kern="1200" cap="none" spc="0" normalizeH="0" baseline="0" noProof="0" dirty="0">
              <a:ln>
                <a:noFill/>
              </a:ln>
              <a:solidFill>
                <a:schemeClr val="tx1"/>
              </a:solidFill>
              <a:effectLst/>
              <a:uLnTx/>
              <a:uFillTx/>
              <a:latin typeface="+mn-lt"/>
              <a:ea typeface="+mn-ea"/>
              <a:cs typeface="+mn-cs"/>
              <a:sym typeface="+mn-ea"/>
            </a:endParaRPr>
          </a:p>
        </p:txBody>
      </p:sp>
      <p:pic>
        <p:nvPicPr>
          <p:cNvPr id="54278" name="Picture 6"/>
          <p:cNvPicPr>
            <a:picLocks noChangeAspect="1" noChangeArrowheads="1"/>
          </p:cNvPicPr>
          <p:nvPr/>
        </p:nvPicPr>
        <p:blipFill rotWithShape="1">
          <a:blip r:embed="rId2"/>
          <a:srcRect t="4068"/>
          <a:stretch>
            <a:fillRect/>
          </a:stretch>
        </p:blipFill>
        <p:spPr bwMode="auto">
          <a:xfrm>
            <a:off x="159138" y="2152015"/>
            <a:ext cx="1595438" cy="3476625"/>
          </a:xfrm>
          <a:prstGeom prst="rect">
            <a:avLst/>
          </a:prstGeom>
          <a:noFill/>
          <a:ln w="9525">
            <a:solidFill>
              <a:schemeClr val="accent6">
                <a:lumMod val="75000"/>
              </a:schemeClr>
            </a:solid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p:cNvSpPr/>
          <p:nvPr/>
        </p:nvSpPr>
        <p:spPr>
          <a:xfrm>
            <a:off x="1645038" y="1803083"/>
            <a:ext cx="1114425" cy="4191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sp>
        <p:nvSpPr>
          <p:cNvPr id="33793" name="矩形 2"/>
          <p:cNvSpPr/>
          <p:nvPr/>
        </p:nvSpPr>
        <p:spPr>
          <a:xfrm>
            <a:off x="1067188" y="34353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高级检索</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4278"/>
                                        </p:tgtEl>
                                        <p:attrNameLst>
                                          <p:attrName>style.visibility</p:attrName>
                                        </p:attrNameLst>
                                      </p:cBhvr>
                                      <p:to>
                                        <p:strVal val="visible"/>
                                      </p:to>
                                    </p:set>
                                    <p:animEffect transition="in" filter="wipe(up)">
                                      <p:cBhvr>
                                        <p:cTn id="17" dur="500"/>
                                        <p:tgtEl>
                                          <p:spTgt spid="5427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2"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0290" name="Picture 2"/>
          <p:cNvPicPr>
            <a:picLocks noChangeAspect="1" noChangeArrowheads="1"/>
          </p:cNvPicPr>
          <p:nvPr/>
        </p:nvPicPr>
        <p:blipFill rotWithShape="1">
          <a:blip r:embed="rId1"/>
          <a:srcRect b="5188"/>
          <a:stretch>
            <a:fillRect/>
          </a:stretch>
        </p:blipFill>
        <p:spPr bwMode="auto">
          <a:xfrm>
            <a:off x="787400" y="1235075"/>
            <a:ext cx="9411335" cy="5367655"/>
          </a:xfrm>
          <a:prstGeom prst="rect">
            <a:avLst/>
          </a:prstGeom>
          <a:noFill/>
          <a:ln w="9525">
            <a:solidFill>
              <a:schemeClr val="accent6">
                <a:lumMod val="75000"/>
              </a:schemeClr>
            </a:solid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1537335" y="1235075"/>
            <a:ext cx="4989195" cy="444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椭圆 10"/>
          <p:cNvSpPr/>
          <p:nvPr/>
        </p:nvSpPr>
        <p:spPr>
          <a:xfrm>
            <a:off x="1430725" y="2610168"/>
            <a:ext cx="755650" cy="3587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sp>
        <p:nvSpPr>
          <p:cNvPr id="12" name="椭圆 11"/>
          <p:cNvSpPr/>
          <p:nvPr/>
        </p:nvSpPr>
        <p:spPr>
          <a:xfrm>
            <a:off x="3725298" y="3997008"/>
            <a:ext cx="755650" cy="3603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sp>
        <p:nvSpPr>
          <p:cNvPr id="13" name="椭圆 12"/>
          <p:cNvSpPr/>
          <p:nvPr/>
        </p:nvSpPr>
        <p:spPr>
          <a:xfrm>
            <a:off x="2099063" y="5234623"/>
            <a:ext cx="755650" cy="3603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sp>
        <p:nvSpPr>
          <p:cNvPr id="14" name="椭圆 13"/>
          <p:cNvSpPr/>
          <p:nvPr/>
        </p:nvSpPr>
        <p:spPr>
          <a:xfrm>
            <a:off x="3909448" y="6243955"/>
            <a:ext cx="755650" cy="3587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sp>
        <p:nvSpPr>
          <p:cNvPr id="15" name="线形标注 1 14"/>
          <p:cNvSpPr/>
          <p:nvPr/>
        </p:nvSpPr>
        <p:spPr>
          <a:xfrm>
            <a:off x="6386900" y="1922780"/>
            <a:ext cx="1584325" cy="836613"/>
          </a:xfrm>
          <a:prstGeom prst="borderCallout1">
            <a:avLst>
              <a:gd name="adj1" fmla="val 18750"/>
              <a:gd name="adj2" fmla="val -8333"/>
              <a:gd name="adj3" fmla="val 87905"/>
              <a:gd name="adj4" fmla="val -49503"/>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smtClean="0">
                <a:ln>
                  <a:noFill/>
                </a:ln>
                <a:solidFill>
                  <a:srgbClr val="FF0000"/>
                </a:solidFill>
                <a:effectLst/>
                <a:uLnTx/>
                <a:uFillTx/>
                <a:latin typeface="+mn-lt"/>
                <a:ea typeface="+mn-ea"/>
                <a:cs typeface="+mn-cs"/>
                <a:sym typeface="+mn-ea"/>
              </a:rPr>
              <a:t>化工专业</a:t>
            </a:r>
            <a:endParaRPr kumimoji="0" lang="en-US" altLang="zh-CN" sz="1600" b="1" i="0" u="none" strike="noStrike" kern="1200" cap="none" spc="0" normalizeH="0" baseline="0" noProof="0" dirty="0" smtClean="0">
              <a:ln>
                <a:noFill/>
              </a:ln>
              <a:solidFill>
                <a:srgbClr val="FF0000"/>
              </a:solidFill>
              <a:effectLst/>
              <a:uLnTx/>
              <a:uFillTx/>
              <a:latin typeface="+mn-lt"/>
              <a:ea typeface="+mn-ea"/>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smtClean="0">
                <a:ln>
                  <a:noFill/>
                </a:ln>
                <a:solidFill>
                  <a:srgbClr val="FF0000"/>
                </a:solidFill>
                <a:effectLst/>
                <a:uLnTx/>
                <a:uFillTx/>
                <a:latin typeface="+mn-lt"/>
                <a:ea typeface="+mn-ea"/>
                <a:cs typeface="+mn-cs"/>
                <a:sym typeface="+mn-ea"/>
              </a:rPr>
              <a:t>一周内</a:t>
            </a:r>
            <a:r>
              <a:rPr kumimoji="0" lang="zh-CN" altLang="en-US" sz="1600" b="1" i="0" u="none" strike="noStrike" kern="1200" cap="none" spc="0" normalizeH="0" baseline="0" noProof="0" dirty="0" smtClean="0">
                <a:ln>
                  <a:noFill/>
                </a:ln>
                <a:solidFill>
                  <a:schemeClr val="tx1"/>
                </a:solidFill>
                <a:effectLst/>
                <a:uLnTx/>
                <a:uFillTx/>
                <a:latin typeface="+mn-lt"/>
                <a:ea typeface="+mn-ea"/>
                <a:cs typeface="+mn-cs"/>
                <a:sym typeface="+mn-ea"/>
              </a:rPr>
              <a:t>的</a:t>
            </a:r>
            <a:r>
              <a:rPr kumimoji="0" lang="zh-CN" altLang="en-US" sz="1600" b="1" i="0" u="none" strike="noStrike" kern="1200" cap="none" spc="0" normalizeH="0" baseline="0" noProof="0" dirty="0">
                <a:ln>
                  <a:noFill/>
                </a:ln>
                <a:solidFill>
                  <a:schemeClr val="tx1"/>
                </a:solidFill>
                <a:effectLst/>
                <a:uLnTx/>
                <a:uFillTx/>
                <a:latin typeface="+mn-lt"/>
                <a:ea typeface="+mn-ea"/>
                <a:cs typeface="+mn-cs"/>
                <a:sym typeface="+mn-ea"/>
              </a:rPr>
              <a:t>相关校园</a:t>
            </a:r>
            <a:r>
              <a:rPr kumimoji="0" lang="zh-CN" altLang="en-US" sz="1600" b="1" i="0" u="none" strike="noStrike" kern="1200" cap="none" spc="0" normalizeH="0" baseline="0" noProof="0" dirty="0" smtClean="0">
                <a:ln>
                  <a:noFill/>
                </a:ln>
                <a:solidFill>
                  <a:schemeClr val="tx1"/>
                </a:solidFill>
                <a:effectLst/>
                <a:uLnTx/>
                <a:uFillTx/>
                <a:latin typeface="+mn-lt"/>
                <a:ea typeface="+mn-ea"/>
                <a:cs typeface="+mn-cs"/>
                <a:sym typeface="+mn-ea"/>
              </a:rPr>
              <a:t>招聘信息</a:t>
            </a:r>
            <a:endParaRPr kumimoji="0" lang="zh-CN" altLang="en-US" sz="16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33793" name="矩形 2"/>
          <p:cNvSpPr/>
          <p:nvPr/>
        </p:nvSpPr>
        <p:spPr>
          <a:xfrm>
            <a:off x="1067188" y="34353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高级检索</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4"/>
          <p:cNvPicPr>
            <a:picLocks noChangeAspect="1"/>
          </p:cNvPicPr>
          <p:nvPr/>
        </p:nvPicPr>
        <p:blipFill>
          <a:blip r:embed="rId1"/>
          <a:stretch>
            <a:fillRect/>
          </a:stretch>
        </p:blipFill>
        <p:spPr>
          <a:xfrm>
            <a:off x="425450" y="1130935"/>
            <a:ext cx="6801485" cy="4853940"/>
          </a:xfrm>
          <a:prstGeom prst="rect">
            <a:avLst/>
          </a:prstGeom>
          <a:noFill/>
          <a:ln w="9525" cap="flat" cmpd="sng">
            <a:solidFill>
              <a:schemeClr val="tx1"/>
            </a:solidFill>
            <a:prstDash val="solid"/>
            <a:miter/>
            <a:headEnd type="none" w="med" len="med"/>
            <a:tailEnd type="none" w="med" len="med"/>
          </a:ln>
        </p:spPr>
      </p:pic>
      <p:pic>
        <p:nvPicPr>
          <p:cNvPr id="5" name="Picture 2"/>
          <p:cNvPicPr>
            <a:picLocks noChangeAspect="1"/>
          </p:cNvPicPr>
          <p:nvPr/>
        </p:nvPicPr>
        <p:blipFill>
          <a:blip r:embed="rId2"/>
          <a:stretch>
            <a:fillRect/>
          </a:stretch>
        </p:blipFill>
        <p:spPr>
          <a:xfrm>
            <a:off x="1739970" y="1249045"/>
            <a:ext cx="6286500" cy="5029200"/>
          </a:xfrm>
          <a:prstGeom prst="rect">
            <a:avLst/>
          </a:prstGeom>
          <a:noFill/>
          <a:ln w="9525" cap="flat" cmpd="sng">
            <a:solidFill>
              <a:schemeClr val="tx1"/>
            </a:solidFill>
            <a:prstDash val="solid"/>
            <a:miter/>
            <a:headEnd type="none" w="med" len="med"/>
            <a:tailEnd type="none" w="med" len="med"/>
          </a:ln>
        </p:spPr>
      </p:pic>
      <p:pic>
        <p:nvPicPr>
          <p:cNvPr id="6" name="Picture 3"/>
          <p:cNvPicPr>
            <a:picLocks noChangeAspect="1"/>
          </p:cNvPicPr>
          <p:nvPr/>
        </p:nvPicPr>
        <p:blipFill>
          <a:blip r:embed="rId3"/>
          <a:stretch>
            <a:fillRect/>
          </a:stretch>
        </p:blipFill>
        <p:spPr>
          <a:xfrm>
            <a:off x="3628778" y="1368743"/>
            <a:ext cx="4932362" cy="5083175"/>
          </a:xfrm>
          <a:prstGeom prst="rect">
            <a:avLst/>
          </a:prstGeom>
          <a:noFill/>
          <a:ln w="9525" cap="flat" cmpd="sng">
            <a:solidFill>
              <a:schemeClr val="tx1"/>
            </a:solidFill>
            <a:prstDash val="solid"/>
            <a:miter/>
            <a:headEnd type="none" w="med" len="med"/>
            <a:tailEnd type="none" w="med" len="med"/>
          </a:ln>
        </p:spPr>
      </p:pic>
      <p:sp>
        <p:nvSpPr>
          <p:cNvPr id="2" name="文本框 1"/>
          <p:cNvSpPr txBox="1"/>
          <p:nvPr/>
        </p:nvSpPr>
        <p:spPr>
          <a:xfrm>
            <a:off x="1184910" y="403860"/>
            <a:ext cx="6170295" cy="706755"/>
          </a:xfrm>
          <a:prstGeom prst="rect">
            <a:avLst/>
          </a:prstGeom>
          <a:noFill/>
        </p:spPr>
        <p:txBody>
          <a:bodyPr wrap="square" rtlCol="0">
            <a:spAutoFit/>
          </a:bodyPr>
          <a:p>
            <a:r>
              <a:rPr lang="zh-CN" altLang="en-US" sz="4000" dirty="0">
                <a:solidFill>
                  <a:srgbClr val="C00000"/>
                </a:solidFill>
                <a:effectLst>
                  <a:outerShdw blurRad="38100" dist="19050" dir="2700000" algn="tl" rotWithShape="0">
                    <a:schemeClr val="dk1">
                      <a:alpha val="40000"/>
                    </a:schemeClr>
                  </a:outerShdw>
                </a:effectLst>
                <a:sym typeface="+mn-ea"/>
              </a:rPr>
              <a:t>网络搜索引擎</a:t>
            </a:r>
            <a:endParaRPr lang="zh-CN" altLang="en-US" sz="4000" dirty="0">
              <a:solidFill>
                <a:srgbClr val="C00000"/>
              </a:solidFill>
              <a:effectLst>
                <a:outerShdw blurRad="38100" dist="19050" dir="2700000" algn="tl" rotWithShape="0">
                  <a:schemeClr val="dk1">
                    <a:alpha val="40000"/>
                  </a:schemeClr>
                </a:outerShdw>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22" name="Picture 2"/>
          <p:cNvPicPr>
            <a:picLocks noChangeAspect="1" noChangeArrowheads="1"/>
          </p:cNvPicPr>
          <p:nvPr/>
        </p:nvPicPr>
        <p:blipFill>
          <a:blip r:embed="rId1"/>
          <a:srcRect b="6953"/>
          <a:stretch>
            <a:fillRect/>
          </a:stretch>
        </p:blipFill>
        <p:spPr bwMode="auto">
          <a:xfrm>
            <a:off x="984250" y="1170305"/>
            <a:ext cx="9366885" cy="5531485"/>
          </a:xfrm>
          <a:prstGeom prst="rect">
            <a:avLst/>
          </a:prstGeom>
          <a:noFill/>
          <a:ln w="9525">
            <a:solidFill>
              <a:schemeClr val="accent6">
                <a:lumMod val="75000"/>
              </a:schemeClr>
            </a:solidFill>
            <a:miter lim="800000"/>
            <a:headEnd/>
            <a:tailEnd/>
          </a:ln>
          <a:effectLst/>
        </p:spPr>
      </p:pic>
      <p:sp>
        <p:nvSpPr>
          <p:cNvPr id="3" name="矩形 2"/>
          <p:cNvSpPr/>
          <p:nvPr/>
        </p:nvSpPr>
        <p:spPr>
          <a:xfrm>
            <a:off x="2599055" y="1296670"/>
            <a:ext cx="3728720" cy="3575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椭圆 6"/>
          <p:cNvSpPr/>
          <p:nvPr/>
        </p:nvSpPr>
        <p:spPr>
          <a:xfrm>
            <a:off x="2599125" y="2946400"/>
            <a:ext cx="535305" cy="357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椭圆 7"/>
          <p:cNvSpPr/>
          <p:nvPr/>
        </p:nvSpPr>
        <p:spPr>
          <a:xfrm>
            <a:off x="2677865" y="4192270"/>
            <a:ext cx="551815" cy="357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8"/>
          <p:cNvSpPr/>
          <p:nvPr/>
        </p:nvSpPr>
        <p:spPr>
          <a:xfrm>
            <a:off x="2677865" y="5485130"/>
            <a:ext cx="551815" cy="357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a:off x="3316605" y="2945765"/>
            <a:ext cx="904240" cy="3581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3316605" y="4127500"/>
            <a:ext cx="3767455" cy="4222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3229610" y="5485130"/>
            <a:ext cx="3854450" cy="308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793" name="矩形 2"/>
          <p:cNvSpPr/>
          <p:nvPr/>
        </p:nvSpPr>
        <p:spPr>
          <a:xfrm>
            <a:off x="1067188" y="34353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高级检索</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grpId="1" nodeType="clickEffect">
                                  <p:stCondLst>
                                    <p:cond delay="0"/>
                                  </p:stCondLst>
                                  <p:childTnLst>
                                    <p:animEffect transition="out" filter="box(in)">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4" presetClass="exit" presetSubtype="16" fill="hold" grpId="1" nodeType="withEffect">
                                  <p:stCondLst>
                                    <p:cond delay="0"/>
                                  </p:stCondLst>
                                  <p:childTnLst>
                                    <p:animEffect transition="out" filter="box(in)">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4" presetClass="exit" presetSubtype="16" fill="hold" grpId="1" nodeType="withEffect">
                                  <p:stCondLst>
                                    <p:cond delay="0"/>
                                  </p:stCondLst>
                                  <p:childTnLst>
                                    <p:animEffect transition="out" filter="box(in)">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2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edge">
                                      <p:cBhvr>
                                        <p:cTn id="39" dur="500"/>
                                        <p:tgtEl>
                                          <p:spTgt spid="10"/>
                                        </p:tgtEl>
                                      </p:cBhvr>
                                    </p:animEffect>
                                  </p:childTnLst>
                                </p:cTn>
                              </p:par>
                              <p:par>
                                <p:cTn id="40" presetID="2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edge">
                                      <p:cBhvr>
                                        <p:cTn id="42" dur="500"/>
                                        <p:tgtEl>
                                          <p:spTgt spid="11"/>
                                        </p:tgtEl>
                                      </p:cBhvr>
                                    </p:animEffect>
                                  </p:childTnLst>
                                </p:cTn>
                              </p:par>
                              <p:par>
                                <p:cTn id="43" presetID="2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edg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bldLvl="0" animBg="1"/>
      <p:bldP spid="7" grpId="1" bldLvl="0" animBg="1"/>
      <p:bldP spid="8" grpId="0" bldLvl="0" animBg="1"/>
      <p:bldP spid="8" grpId="1" bldLvl="0" animBg="1"/>
      <p:bldP spid="9" grpId="0" bldLvl="0" animBg="1"/>
      <p:bldP spid="9" grpId="1" bldLvl="0" animBg="1"/>
      <p:bldP spid="10" grpId="0" bldLvl="0" animBg="1"/>
      <p:bldP spid="11" grpId="0" bldLvl="0" animBg="1"/>
      <p:bldP spid="1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1"/>
          <p:cNvSpPr/>
          <p:nvPr/>
        </p:nvSpPr>
        <p:spPr>
          <a:xfrm>
            <a:off x="552450" y="1176020"/>
            <a:ext cx="9277350" cy="6000750"/>
          </a:xfrm>
          <a:prstGeom prst="rect">
            <a:avLst/>
          </a:prstGeom>
          <a:noFill/>
          <a:ln w="9525">
            <a:noFill/>
          </a:ln>
        </p:spPr>
        <p:txBody>
          <a:bodyPr wrap="square" anchor="t">
            <a:spAutoFit/>
          </a:bodyPr>
          <a:p>
            <a:pPr lvl="1" indent="0" algn="l">
              <a:spcAft>
                <a:spcPts val="1200"/>
              </a:spcAft>
              <a:buFont typeface="Wingdings" panose="05000000000000000000" pitchFamily="2" charset="2"/>
              <a:buChar char="Ø"/>
            </a:pPr>
            <a:r>
              <a:rPr lang="zh-CN" altLang="en-US" sz="3600" b="1" dirty="0">
                <a:solidFill>
                  <a:schemeClr val="tx1"/>
                </a:solidFill>
                <a:latin typeface="Arial" panose="020B0604020202020204" pitchFamily="34" charset="0"/>
                <a:ea typeface="宋体" panose="02010600030101010101" pitchFamily="2" charset="-122"/>
              </a:rPr>
              <a:t>百度可用的高级检索</a:t>
            </a:r>
            <a:endParaRPr lang="en-US" altLang="zh-CN" sz="3600" b="1">
              <a:solidFill>
                <a:schemeClr val="tx1"/>
              </a:solidFill>
              <a:latin typeface="Arial" panose="020B0604020202020204" pitchFamily="34" charset="0"/>
              <a:ea typeface="宋体" panose="02010600030101010101" pitchFamily="2" charset="-122"/>
            </a:endParaRPr>
          </a:p>
          <a:p>
            <a:pPr lvl="2" indent="0" algn="l">
              <a:spcBef>
                <a:spcPts val="600"/>
              </a:spcBef>
              <a:spcAft>
                <a:spcPts val="1200"/>
              </a:spcAft>
              <a:buFont typeface="Wingdings" panose="05000000000000000000" pitchFamily="2" charset="2"/>
              <a:buChar char="Ø"/>
            </a:pPr>
            <a:r>
              <a:rPr lang="zh-CN" altLang="en-US" sz="3200" b="1" dirty="0">
                <a:solidFill>
                  <a:schemeClr val="tx1"/>
                </a:solidFill>
                <a:latin typeface="Arial" panose="020B0604020202020204" pitchFamily="34" charset="0"/>
                <a:ea typeface="宋体" panose="02010600030101010101" pitchFamily="2" charset="-122"/>
              </a:rPr>
              <a:t>逻辑</a:t>
            </a:r>
            <a:r>
              <a:rPr lang="zh-CN" altLang="en-US" sz="3200" b="1" dirty="0">
                <a:solidFill>
                  <a:srgbClr val="0070C0"/>
                </a:solidFill>
                <a:latin typeface="Arial" panose="020B0604020202020204" pitchFamily="34" charset="0"/>
                <a:ea typeface="宋体" panose="02010600030101010101" pitchFamily="2" charset="-122"/>
              </a:rPr>
              <a:t>“与”空格</a:t>
            </a:r>
            <a:r>
              <a:rPr lang="zh-CN" altLang="en-US" sz="3200" b="1" dirty="0">
                <a:solidFill>
                  <a:schemeClr val="tx1"/>
                </a:solidFill>
                <a:latin typeface="Arial" panose="020B0604020202020204" pitchFamily="34" charset="0"/>
                <a:ea typeface="宋体" panose="02010600030101010101" pitchFamily="2" charset="-122"/>
              </a:rPr>
              <a:t>，“或”</a:t>
            </a:r>
            <a:r>
              <a:rPr lang="en-US" altLang="zh-CN" sz="3200" b="1">
                <a:solidFill>
                  <a:schemeClr val="tx1"/>
                </a:solidFill>
                <a:latin typeface="Arial" panose="020B0604020202020204" pitchFamily="34" charset="0"/>
                <a:ea typeface="宋体" panose="02010600030101010101" pitchFamily="2" charset="-122"/>
              </a:rPr>
              <a:t>|</a:t>
            </a:r>
            <a:r>
              <a:rPr lang="zh-CN" altLang="en-US" sz="3200" b="1" dirty="0">
                <a:solidFill>
                  <a:schemeClr val="tx1"/>
                </a:solidFill>
                <a:latin typeface="Arial" panose="020B0604020202020204" pitchFamily="34" charset="0"/>
                <a:ea typeface="宋体" panose="02010600030101010101" pitchFamily="2" charset="-122"/>
              </a:rPr>
              <a:t>，“非”</a:t>
            </a:r>
            <a:r>
              <a:rPr lang="en-US" altLang="zh-CN" sz="3200" b="1">
                <a:solidFill>
                  <a:schemeClr val="tx1"/>
                </a:solidFill>
                <a:latin typeface="Arial" panose="020B0604020202020204" pitchFamily="34" charset="0"/>
                <a:ea typeface="宋体" panose="02010600030101010101" pitchFamily="2" charset="-122"/>
              </a:rPr>
              <a:t>-</a:t>
            </a:r>
            <a:endParaRPr lang="en-US" altLang="zh-CN" sz="3200" b="1">
              <a:solidFill>
                <a:schemeClr val="tx1"/>
              </a:solidFill>
              <a:latin typeface="Arial" panose="020B0604020202020204" pitchFamily="34" charset="0"/>
              <a:ea typeface="宋体" panose="02010600030101010101" pitchFamily="2" charset="-122"/>
            </a:endParaRPr>
          </a:p>
          <a:p>
            <a:pPr lvl="2" indent="0" algn="l">
              <a:spcBef>
                <a:spcPts val="600"/>
              </a:spcBef>
              <a:spcAft>
                <a:spcPts val="1200"/>
              </a:spcAft>
              <a:buFont typeface="Wingdings" panose="05000000000000000000" pitchFamily="2" charset="2"/>
              <a:buChar char="Ø"/>
            </a:pPr>
            <a:r>
              <a:rPr lang="zh-CN" altLang="en-US" sz="3200" b="1" dirty="0">
                <a:solidFill>
                  <a:schemeClr val="tx1"/>
                </a:solidFill>
                <a:latin typeface="Arial" panose="020B0604020202020204" pitchFamily="34" charset="0"/>
                <a:ea typeface="宋体" panose="02010600030101010101" pitchFamily="2" charset="-122"/>
              </a:rPr>
              <a:t>精确检索，用双引号</a:t>
            </a:r>
            <a:r>
              <a:rPr lang="zh-CN" altLang="en-US" sz="3200" b="1" dirty="0">
                <a:solidFill>
                  <a:srgbClr val="0070C0"/>
                </a:solidFill>
                <a:latin typeface="Arial" panose="020B0604020202020204" pitchFamily="34" charset="0"/>
                <a:ea typeface="宋体" panose="02010600030101010101" pitchFamily="2" charset="-122"/>
              </a:rPr>
              <a:t>“”</a:t>
            </a:r>
            <a:endParaRPr lang="en-US" altLang="zh-CN" sz="3200" b="1">
              <a:solidFill>
                <a:srgbClr val="0070C0"/>
              </a:solidFill>
              <a:latin typeface="Arial" panose="020B0604020202020204" pitchFamily="34" charset="0"/>
              <a:ea typeface="宋体" panose="02010600030101010101" pitchFamily="2" charset="-122"/>
            </a:endParaRPr>
          </a:p>
          <a:p>
            <a:pPr lvl="2" indent="0" algn="l">
              <a:spcBef>
                <a:spcPts val="600"/>
              </a:spcBef>
              <a:spcAft>
                <a:spcPts val="600"/>
              </a:spcAft>
              <a:buFont typeface="Wingdings" panose="05000000000000000000" pitchFamily="2" charset="2"/>
              <a:buChar char="Ø"/>
            </a:pPr>
            <a:r>
              <a:rPr lang="zh-CN" altLang="en-US" sz="3200" b="1" dirty="0">
                <a:solidFill>
                  <a:schemeClr val="tx1"/>
                </a:solidFill>
                <a:latin typeface="Arial" panose="020B0604020202020204" pitchFamily="34" charset="0"/>
                <a:ea typeface="宋体" panose="02010600030101010101" pitchFamily="2" charset="-122"/>
              </a:rPr>
              <a:t>限定文档格式，</a:t>
            </a:r>
            <a:r>
              <a:rPr lang="en-US" altLang="zh-CN" sz="3200" b="1" err="1">
                <a:solidFill>
                  <a:srgbClr val="0070C0"/>
                </a:solidFill>
                <a:latin typeface="Arial" panose="020B0604020202020204" pitchFamily="34" charset="0"/>
                <a:ea typeface="宋体" panose="02010600030101010101" pitchFamily="2" charset="-122"/>
              </a:rPr>
              <a:t>filetype</a:t>
            </a:r>
            <a:r>
              <a:rPr lang="en-US" altLang="zh-CN" sz="3200" b="1">
                <a:solidFill>
                  <a:srgbClr val="0070C0"/>
                </a:solidFill>
                <a:latin typeface="Arial" panose="020B0604020202020204" pitchFamily="34" charset="0"/>
                <a:ea typeface="宋体" panose="02010600030101010101" pitchFamily="2" charset="-122"/>
                <a:sym typeface="Wingdings" panose="05000000000000000000" pitchFamily="2" charset="2"/>
              </a:rPr>
              <a:t>:</a:t>
            </a:r>
            <a:endParaRPr lang="en-US" altLang="zh-CN" sz="3200" b="1">
              <a:solidFill>
                <a:srgbClr val="0070C0"/>
              </a:solidFill>
              <a:latin typeface="Arial" panose="020B0604020202020204" pitchFamily="34" charset="0"/>
              <a:ea typeface="宋体" panose="02010600030101010101" pitchFamily="2" charset="-122"/>
              <a:sym typeface="Wingdings" panose="05000000000000000000" pitchFamily="2" charset="2"/>
            </a:endParaRPr>
          </a:p>
          <a:p>
            <a:pPr lvl="2" indent="0" algn="l">
              <a:spcAft>
                <a:spcPts val="1200"/>
              </a:spcAft>
            </a:pPr>
            <a:r>
              <a:rPr lang="en-US" altLang="zh-CN" sz="3200" b="1">
                <a:solidFill>
                  <a:schemeClr val="tx1"/>
                </a:solidFill>
                <a:latin typeface="Arial" panose="020B0604020202020204" pitchFamily="34" charset="0"/>
                <a:ea typeface="宋体" panose="02010600030101010101" pitchFamily="2" charset="-122"/>
                <a:sym typeface="Wingdings" panose="05000000000000000000" pitchFamily="2" charset="2"/>
              </a:rPr>
              <a:t>	</a:t>
            </a:r>
            <a:r>
              <a:rPr lang="en-US" altLang="zh-CN" sz="2600" b="1">
                <a:solidFill>
                  <a:schemeClr val="tx1"/>
                </a:solidFill>
                <a:latin typeface="Arial" panose="020B0604020202020204" pitchFamily="34" charset="0"/>
                <a:ea typeface="宋体" panose="02010600030101010101" pitchFamily="2" charset="-122"/>
                <a:sym typeface="Wingdings" panose="05000000000000000000" pitchFamily="2" charset="2"/>
              </a:rPr>
              <a:t>(</a:t>
            </a:r>
            <a:r>
              <a:rPr lang="zh-CN" altLang="en-US" sz="2600" b="1" dirty="0">
                <a:solidFill>
                  <a:schemeClr val="tx1"/>
                </a:solidFill>
                <a:latin typeface="Arial" panose="020B0604020202020204" pitchFamily="34" charset="0"/>
                <a:ea typeface="宋体" panose="02010600030101010101" pitchFamily="2" charset="-122"/>
                <a:sym typeface="Wingdings" panose="05000000000000000000" pitchFamily="2" charset="2"/>
              </a:rPr>
              <a:t>可限定类型：</a:t>
            </a:r>
            <a:r>
              <a:rPr lang="en-US" altLang="zh-CN" sz="2600" b="1" err="1">
                <a:solidFill>
                  <a:schemeClr val="tx1"/>
                </a:solidFill>
                <a:latin typeface="Arial" panose="020B0604020202020204" pitchFamily="34" charset="0"/>
                <a:ea typeface="宋体" panose="02010600030101010101" pitchFamily="2" charset="-122"/>
                <a:sym typeface="Wingdings" panose="05000000000000000000" pitchFamily="2" charset="2"/>
              </a:rPr>
              <a:t>pdf</a:t>
            </a:r>
            <a:r>
              <a:rPr lang="zh-CN" altLang="en-US" sz="2600" b="1" dirty="0">
                <a:solidFill>
                  <a:schemeClr val="tx1"/>
                </a:solidFill>
                <a:latin typeface="Arial" panose="020B0604020202020204" pitchFamily="34" charset="0"/>
                <a:ea typeface="宋体" panose="02010600030101010101" pitchFamily="2" charset="-122"/>
                <a:sym typeface="Wingdings" panose="05000000000000000000" pitchFamily="2" charset="2"/>
              </a:rPr>
              <a:t>，</a:t>
            </a:r>
            <a:r>
              <a:rPr lang="en-US" altLang="zh-CN" sz="2600" b="1">
                <a:solidFill>
                  <a:schemeClr val="tx1"/>
                </a:solidFill>
                <a:latin typeface="Arial" panose="020B0604020202020204" pitchFamily="34" charset="0"/>
                <a:ea typeface="宋体" panose="02010600030101010101" pitchFamily="2" charset="-122"/>
                <a:sym typeface="Wingdings" panose="05000000000000000000" pitchFamily="2" charset="2"/>
              </a:rPr>
              <a:t>doc</a:t>
            </a:r>
            <a:r>
              <a:rPr lang="zh-CN" altLang="en-US" sz="2600" b="1" dirty="0">
                <a:solidFill>
                  <a:schemeClr val="tx1"/>
                </a:solidFill>
                <a:latin typeface="Arial" panose="020B0604020202020204" pitchFamily="34" charset="0"/>
                <a:ea typeface="宋体" panose="02010600030101010101" pitchFamily="2" charset="-122"/>
                <a:sym typeface="Wingdings" panose="05000000000000000000" pitchFamily="2" charset="2"/>
              </a:rPr>
              <a:t>，</a:t>
            </a:r>
            <a:r>
              <a:rPr lang="en-US" altLang="zh-CN" sz="2600" b="1" err="1">
                <a:solidFill>
                  <a:schemeClr val="tx1"/>
                </a:solidFill>
                <a:latin typeface="Arial" panose="020B0604020202020204" pitchFamily="34" charset="0"/>
                <a:ea typeface="宋体" panose="02010600030101010101" pitchFamily="2" charset="-122"/>
                <a:sym typeface="Wingdings" panose="05000000000000000000" pitchFamily="2" charset="2"/>
              </a:rPr>
              <a:t>xls</a:t>
            </a:r>
            <a:r>
              <a:rPr lang="zh-CN" altLang="en-US" sz="2600" b="1" dirty="0">
                <a:solidFill>
                  <a:schemeClr val="tx1"/>
                </a:solidFill>
                <a:latin typeface="Arial" panose="020B0604020202020204" pitchFamily="34" charset="0"/>
                <a:ea typeface="宋体" panose="02010600030101010101" pitchFamily="2" charset="-122"/>
                <a:sym typeface="Wingdings" panose="05000000000000000000" pitchFamily="2" charset="2"/>
              </a:rPr>
              <a:t>，</a:t>
            </a:r>
            <a:r>
              <a:rPr lang="en-US" altLang="zh-CN" sz="2600" b="1" err="1">
                <a:solidFill>
                  <a:schemeClr val="tx1"/>
                </a:solidFill>
                <a:latin typeface="Arial" panose="020B0604020202020204" pitchFamily="34" charset="0"/>
                <a:ea typeface="宋体" panose="02010600030101010101" pitchFamily="2" charset="-122"/>
                <a:sym typeface="Wingdings" panose="05000000000000000000" pitchFamily="2" charset="2"/>
              </a:rPr>
              <a:t>ppt</a:t>
            </a:r>
            <a:r>
              <a:rPr lang="zh-CN" altLang="en-US" sz="2600" b="1" dirty="0">
                <a:solidFill>
                  <a:schemeClr val="tx1"/>
                </a:solidFill>
                <a:latin typeface="Arial" panose="020B0604020202020204" pitchFamily="34" charset="0"/>
                <a:ea typeface="宋体" panose="02010600030101010101" pitchFamily="2" charset="-122"/>
                <a:sym typeface="Wingdings" panose="05000000000000000000" pitchFamily="2" charset="2"/>
              </a:rPr>
              <a:t>，</a:t>
            </a:r>
            <a:r>
              <a:rPr lang="en-US" altLang="zh-CN" sz="2600" b="1">
                <a:solidFill>
                  <a:schemeClr val="tx1"/>
                </a:solidFill>
                <a:latin typeface="Arial" panose="020B0604020202020204" pitchFamily="34" charset="0"/>
                <a:ea typeface="宋体" panose="02010600030101010101" pitchFamily="2" charset="-122"/>
                <a:sym typeface="Wingdings" panose="05000000000000000000" pitchFamily="2" charset="2"/>
              </a:rPr>
              <a:t>rtf)</a:t>
            </a:r>
            <a:endParaRPr lang="en-US" altLang="zh-CN" sz="2600" b="1">
              <a:solidFill>
                <a:schemeClr val="tx1"/>
              </a:solidFill>
              <a:latin typeface="Arial" panose="020B0604020202020204" pitchFamily="34" charset="0"/>
              <a:ea typeface="宋体" panose="02010600030101010101" pitchFamily="2" charset="-122"/>
            </a:endParaRPr>
          </a:p>
          <a:p>
            <a:pPr lvl="2" indent="0" algn="l">
              <a:spcBef>
                <a:spcPts val="600"/>
              </a:spcBef>
              <a:spcAft>
                <a:spcPts val="1200"/>
              </a:spcAft>
              <a:buFont typeface="Wingdings" panose="05000000000000000000" pitchFamily="2" charset="2"/>
              <a:buChar char="Ø"/>
            </a:pPr>
            <a:r>
              <a:rPr lang="zh-CN" altLang="en-US" sz="3200" b="1" dirty="0">
                <a:solidFill>
                  <a:schemeClr val="tx1"/>
                </a:solidFill>
                <a:latin typeface="Arial" panose="020B0604020202020204" pitchFamily="34" charset="0"/>
                <a:ea typeface="宋体" panose="02010600030101010101" pitchFamily="2" charset="-122"/>
              </a:rPr>
              <a:t>限定站点，</a:t>
            </a:r>
            <a:r>
              <a:rPr lang="en-US" altLang="zh-CN" sz="3200" b="1">
                <a:solidFill>
                  <a:schemeClr val="tx1"/>
                </a:solidFill>
                <a:latin typeface="Arial" panose="020B0604020202020204" pitchFamily="34" charset="0"/>
                <a:ea typeface="宋体" panose="02010600030101010101" pitchFamily="2" charset="-122"/>
              </a:rPr>
              <a:t>site:</a:t>
            </a:r>
            <a:endParaRPr lang="en-US" altLang="zh-CN" sz="3200" b="1">
              <a:solidFill>
                <a:schemeClr val="tx1"/>
              </a:solidFill>
              <a:latin typeface="Arial" panose="020B0604020202020204" pitchFamily="34" charset="0"/>
              <a:ea typeface="宋体" panose="02010600030101010101" pitchFamily="2" charset="-122"/>
            </a:endParaRPr>
          </a:p>
          <a:p>
            <a:pPr lvl="2" indent="0" algn="l">
              <a:spcBef>
                <a:spcPts val="600"/>
              </a:spcBef>
              <a:spcAft>
                <a:spcPts val="1200"/>
              </a:spcAft>
              <a:buFont typeface="Wingdings" panose="05000000000000000000" pitchFamily="2" charset="2"/>
              <a:buChar char="Ø"/>
            </a:pPr>
            <a:r>
              <a:rPr lang="zh-CN" altLang="en-US" sz="3200" b="1" dirty="0">
                <a:solidFill>
                  <a:schemeClr val="tx1"/>
                </a:solidFill>
                <a:latin typeface="Arial" panose="020B0604020202020204" pitchFamily="34" charset="0"/>
                <a:ea typeface="宋体" panose="02010600030101010101" pitchFamily="2" charset="-122"/>
              </a:rPr>
              <a:t>限定出现位置，</a:t>
            </a:r>
            <a:r>
              <a:rPr lang="en-US" altLang="zh-CN" sz="3200" b="1" err="1">
                <a:solidFill>
                  <a:schemeClr val="tx1"/>
                </a:solidFill>
                <a:latin typeface="Arial" panose="020B0604020202020204" pitchFamily="34" charset="0"/>
                <a:ea typeface="宋体" panose="02010600030101010101" pitchFamily="2" charset="-122"/>
              </a:rPr>
              <a:t>intitle</a:t>
            </a:r>
            <a:r>
              <a:rPr lang="en-US" altLang="zh-CN" sz="3200" b="1">
                <a:solidFill>
                  <a:schemeClr val="tx1"/>
                </a:solidFill>
                <a:latin typeface="Arial" panose="020B0604020202020204" pitchFamily="34" charset="0"/>
                <a:ea typeface="宋体" panose="02010600030101010101" pitchFamily="2" charset="-122"/>
              </a:rPr>
              <a:t>:</a:t>
            </a:r>
            <a:r>
              <a:rPr lang="zh-CN" altLang="en-US" sz="3200" b="1" dirty="0">
                <a:solidFill>
                  <a:schemeClr val="tx1"/>
                </a:solidFill>
                <a:latin typeface="Arial" panose="020B0604020202020204" pitchFamily="34" charset="0"/>
                <a:ea typeface="宋体" panose="02010600030101010101" pitchFamily="2" charset="-122"/>
              </a:rPr>
              <a:t>，</a:t>
            </a:r>
            <a:r>
              <a:rPr lang="en-US" altLang="zh-CN" sz="3200" b="1" err="1">
                <a:solidFill>
                  <a:schemeClr val="tx1"/>
                </a:solidFill>
                <a:latin typeface="Arial" panose="020B0604020202020204" pitchFamily="34" charset="0"/>
                <a:ea typeface="宋体" panose="02010600030101010101" pitchFamily="2" charset="-122"/>
              </a:rPr>
              <a:t>intext</a:t>
            </a:r>
            <a:r>
              <a:rPr lang="en-US" altLang="zh-CN" sz="3200" b="1">
                <a:solidFill>
                  <a:schemeClr val="tx1"/>
                </a:solidFill>
                <a:latin typeface="Arial" panose="020B0604020202020204" pitchFamily="34" charset="0"/>
                <a:ea typeface="宋体" panose="02010600030101010101" pitchFamily="2" charset="-122"/>
              </a:rPr>
              <a:t>:</a:t>
            </a:r>
            <a:r>
              <a:rPr lang="zh-CN" altLang="en-US" sz="3200" b="1" dirty="0">
                <a:solidFill>
                  <a:schemeClr val="tx1"/>
                </a:solidFill>
                <a:latin typeface="Arial" panose="020B0604020202020204" pitchFamily="34" charset="0"/>
                <a:ea typeface="宋体" panose="02010600030101010101" pitchFamily="2" charset="-122"/>
              </a:rPr>
              <a:t>，</a:t>
            </a:r>
            <a:r>
              <a:rPr lang="en-US" altLang="zh-CN" sz="3200" b="1" err="1">
                <a:solidFill>
                  <a:schemeClr val="tx1"/>
                </a:solidFill>
                <a:latin typeface="Arial" panose="020B0604020202020204" pitchFamily="34" charset="0"/>
                <a:ea typeface="宋体" panose="02010600030101010101" pitchFamily="2" charset="-122"/>
              </a:rPr>
              <a:t>inurl</a:t>
            </a:r>
            <a:r>
              <a:rPr lang="en-US" altLang="zh-CN" sz="3200" b="1">
                <a:solidFill>
                  <a:schemeClr val="tx1"/>
                </a:solidFill>
                <a:latin typeface="Arial" panose="020B0604020202020204" pitchFamily="34" charset="0"/>
                <a:ea typeface="宋体" panose="02010600030101010101" pitchFamily="2" charset="-122"/>
              </a:rPr>
              <a:t>:</a:t>
            </a:r>
            <a:endParaRPr lang="en-US" altLang="zh-CN" sz="3200" b="1">
              <a:solidFill>
                <a:schemeClr val="tx1"/>
              </a:solidFill>
              <a:latin typeface="Arial" panose="020B0604020202020204" pitchFamily="34" charset="0"/>
              <a:ea typeface="宋体" panose="02010600030101010101" pitchFamily="2" charset="-122"/>
            </a:endParaRPr>
          </a:p>
          <a:p>
            <a:pPr lvl="1" indent="0" algn="l">
              <a:spcAft>
                <a:spcPts val="1200"/>
              </a:spcAft>
            </a:pPr>
            <a:endParaRPr lang="en-US" altLang="zh-CN" sz="2800" b="1">
              <a:solidFill>
                <a:schemeClr val="tx1"/>
              </a:solidFill>
              <a:latin typeface="Arial" panose="020B0604020202020204" pitchFamily="34" charset="0"/>
              <a:ea typeface="宋体" panose="02010600030101010101" pitchFamily="2" charset="-122"/>
            </a:endParaRPr>
          </a:p>
          <a:p>
            <a:pPr lvl="1" indent="0" algn="l">
              <a:spcAft>
                <a:spcPts val="1200"/>
              </a:spcAft>
              <a:buFont typeface="Wingdings" panose="05000000000000000000" pitchFamily="2" charset="2"/>
              <a:buChar char="Ø"/>
            </a:pPr>
            <a:endParaRPr lang="en-US" altLang="zh-CN" sz="2800" b="1">
              <a:solidFill>
                <a:schemeClr val="tx1"/>
              </a:solidFill>
              <a:latin typeface="Arial" panose="020B0604020202020204" pitchFamily="34" charset="0"/>
              <a:ea typeface="宋体" panose="02010600030101010101" pitchFamily="2" charset="-122"/>
            </a:endParaRPr>
          </a:p>
        </p:txBody>
      </p:sp>
      <p:sp>
        <p:nvSpPr>
          <p:cNvPr id="33793" name="矩形 2"/>
          <p:cNvSpPr/>
          <p:nvPr/>
        </p:nvSpPr>
        <p:spPr>
          <a:xfrm>
            <a:off x="1067188" y="34353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高级检索</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矩形 1"/>
          <p:cNvSpPr/>
          <p:nvPr/>
        </p:nvSpPr>
        <p:spPr>
          <a:xfrm>
            <a:off x="1184980" y="280670"/>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图片搜索</a:t>
            </a:r>
            <a:endParaRPr lang="zh-CN" altLang="en-US" sz="2800" b="1" dirty="0">
              <a:solidFill>
                <a:srgbClr val="AE1517"/>
              </a:solidFill>
              <a:latin typeface="Arial" panose="020B0604020202020204" pitchFamily="34" charset="0"/>
              <a:ea typeface="宋体" panose="02010600030101010101" pitchFamily="2" charset="-122"/>
            </a:endParaRPr>
          </a:p>
        </p:txBody>
      </p:sp>
      <p:pic>
        <p:nvPicPr>
          <p:cNvPr id="39938" name="Picture 4"/>
          <p:cNvPicPr>
            <a:picLocks noChangeAspect="1"/>
          </p:cNvPicPr>
          <p:nvPr/>
        </p:nvPicPr>
        <p:blipFill>
          <a:blip r:embed="rId1"/>
          <a:stretch>
            <a:fillRect/>
          </a:stretch>
        </p:blipFill>
        <p:spPr>
          <a:xfrm>
            <a:off x="1731010" y="1390650"/>
            <a:ext cx="8318500" cy="3816350"/>
          </a:xfrm>
          <a:prstGeom prst="rect">
            <a:avLst/>
          </a:prstGeom>
          <a:noFill/>
          <a:ln w="19050" cap="flat" cmpd="sng">
            <a:solidFill>
              <a:srgbClr val="0070C0"/>
            </a:solidFill>
            <a:prstDash val="solid"/>
            <a:miter/>
            <a:headEnd type="none" w="med" len="med"/>
            <a:tailEnd type="none" w="med" len="med"/>
          </a:ln>
        </p:spPr>
      </p:pic>
      <p:pic>
        <p:nvPicPr>
          <p:cNvPr id="10" name="Picture 5"/>
          <p:cNvPicPr>
            <a:picLocks noChangeAspect="1"/>
          </p:cNvPicPr>
          <p:nvPr/>
        </p:nvPicPr>
        <p:blipFill>
          <a:blip r:embed="rId2"/>
          <a:stretch>
            <a:fillRect/>
          </a:stretch>
        </p:blipFill>
        <p:spPr>
          <a:xfrm>
            <a:off x="7248913" y="4478338"/>
            <a:ext cx="1600200" cy="342900"/>
          </a:xfrm>
          <a:prstGeom prst="rect">
            <a:avLst/>
          </a:prstGeom>
          <a:noFill/>
          <a:ln w="9525" cap="flat" cmpd="sng">
            <a:solidFill>
              <a:srgbClr val="FF0000"/>
            </a:solidFill>
            <a:prstDash val="solid"/>
            <a:miter/>
            <a:headEnd type="none" w="med" len="med"/>
            <a:tailEnd type="none" w="med" len="med"/>
          </a:ln>
        </p:spPr>
      </p:pic>
      <p:sp>
        <p:nvSpPr>
          <p:cNvPr id="11" name="椭圆 10"/>
          <p:cNvSpPr/>
          <p:nvPr/>
        </p:nvSpPr>
        <p:spPr>
          <a:xfrm>
            <a:off x="7719695" y="3951605"/>
            <a:ext cx="1395095" cy="3511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线形标注 1 11"/>
          <p:cNvSpPr/>
          <p:nvPr/>
        </p:nvSpPr>
        <p:spPr>
          <a:xfrm>
            <a:off x="3852615" y="5464810"/>
            <a:ext cx="1584325" cy="792163"/>
          </a:xfrm>
          <a:prstGeom prst="borderCallout1">
            <a:avLst>
              <a:gd name="adj1" fmla="val 18750"/>
              <a:gd name="adj2" fmla="val -8333"/>
              <a:gd name="adj3" fmla="val -156575"/>
              <a:gd name="adj4" fmla="val -30542"/>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方式一：</a:t>
            </a:r>
            <a:endParaRPr kumimoji="0" lang="en-US" altLang="zh-CN" sz="1400" b="1" i="0" u="none" strike="noStrike" kern="1200" cap="none" spc="0" normalizeH="0" baseline="0" noProof="0" dirty="0">
              <a:ln>
                <a:noFill/>
              </a:ln>
              <a:solidFill>
                <a:schemeClr val="tx1"/>
              </a:solidFill>
              <a:effectLst/>
              <a:uLnTx/>
              <a:uFillTx/>
              <a:latin typeface="+mn-lt"/>
              <a:ea typeface="+mn-ea"/>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通过输入</a:t>
            </a:r>
            <a:r>
              <a:rPr kumimoji="0" lang="zh-CN" altLang="en-US" sz="1400" b="1" i="0" u="none" strike="noStrike" kern="1200" cap="none" spc="0" normalizeH="0" baseline="0" noProof="0" dirty="0">
                <a:ln>
                  <a:noFill/>
                </a:ln>
                <a:solidFill>
                  <a:srgbClr val="FF0000"/>
                </a:solidFill>
                <a:effectLst/>
                <a:uLnTx/>
                <a:uFillTx/>
                <a:latin typeface="+mn-lt"/>
                <a:ea typeface="+mn-ea"/>
                <a:cs typeface="+mn-cs"/>
                <a:sym typeface="+mn-ea"/>
              </a:rPr>
              <a:t>关键词</a:t>
            </a: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检索相关图片</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117767" name="线形标注 1 12"/>
          <p:cNvSpPr/>
          <p:nvPr/>
        </p:nvSpPr>
        <p:spPr>
          <a:xfrm>
            <a:off x="6322130" y="5464493"/>
            <a:ext cx="1584325" cy="792162"/>
          </a:xfrm>
          <a:prstGeom prst="borderCallout1">
            <a:avLst>
              <a:gd name="adj1" fmla="val 14431"/>
              <a:gd name="adj2" fmla="val 104810"/>
              <a:gd name="adj3" fmla="val -155713"/>
              <a:gd name="adj4" fmla="val 130259"/>
            </a:avLst>
          </a:prstGeom>
          <a:solidFill>
            <a:schemeClr val="bg1"/>
          </a:solidFill>
          <a:ln w="19050" cap="flat" cmpd="sng">
            <a:solidFill>
              <a:srgbClr val="C00000"/>
            </a:solidFill>
            <a:prstDash val="solid"/>
            <a:miter/>
            <a:headEnd type="none" w="med" len="med"/>
            <a:tailEnd type="none" w="med" len="med"/>
          </a:ln>
        </p:spPr>
        <p:txBody>
          <a:bodyPr anchor="ctr"/>
          <a:p>
            <a:r>
              <a:rPr lang="zh-CN" altLang="en-US" sz="1400" b="1" dirty="0">
                <a:solidFill>
                  <a:schemeClr val="tx1"/>
                </a:solidFill>
                <a:latin typeface="Georgia" panose="02040502050405020303" pitchFamily="18" charset="0"/>
                <a:ea typeface="宋体" panose="02010600030101010101" pitchFamily="2" charset="-122"/>
              </a:rPr>
              <a:t>方式二：</a:t>
            </a:r>
            <a:endParaRPr lang="en-US" altLang="zh-CN" sz="1400" b="1">
              <a:solidFill>
                <a:schemeClr val="tx1"/>
              </a:solidFill>
              <a:latin typeface="Georgia" panose="02040502050405020303" pitchFamily="18" charset="0"/>
              <a:ea typeface="宋体" panose="02010600030101010101" pitchFamily="2" charset="-122"/>
            </a:endParaRPr>
          </a:p>
          <a:p>
            <a:r>
              <a:rPr lang="zh-CN" altLang="en-US" sz="1400" b="1" dirty="0">
                <a:solidFill>
                  <a:srgbClr val="FF0000"/>
                </a:solidFill>
                <a:latin typeface="Georgia" panose="02040502050405020303" pitchFamily="18" charset="0"/>
                <a:ea typeface="宋体" panose="02010600030101010101" pitchFamily="2" charset="-122"/>
              </a:rPr>
              <a:t>上传图片</a:t>
            </a:r>
            <a:r>
              <a:rPr lang="zh-CN" altLang="en-US" sz="1400" b="1" dirty="0">
                <a:solidFill>
                  <a:schemeClr val="tx1"/>
                </a:solidFill>
                <a:latin typeface="Georgia" panose="02040502050405020303" pitchFamily="18" charset="0"/>
                <a:ea typeface="宋体" panose="02010600030101010101" pitchFamily="2" charset="-122"/>
              </a:rPr>
              <a:t>，让百度“读图”</a:t>
            </a:r>
            <a:endParaRPr lang="zh-CN" altLang="en-US" sz="1400" b="1" dirty="0">
              <a:solidFill>
                <a:schemeClr val="tx1"/>
              </a:solidFill>
              <a:latin typeface="Georgia" panose="02040502050405020303"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000"/>
                            </p:stCondLst>
                            <p:childTnLst>
                              <p:par>
                                <p:cTn id="20" presetID="22" presetClass="entr" presetSubtype="2" fill="hold" grpId="0" nodeType="afterEffect">
                                  <p:stCondLst>
                                    <p:cond delay="0"/>
                                  </p:stCondLst>
                                  <p:childTnLst>
                                    <p:set>
                                      <p:cBhvr>
                                        <p:cTn id="21" dur="1" fill="hold">
                                          <p:stCondLst>
                                            <p:cond delay="0"/>
                                          </p:stCondLst>
                                        </p:cTn>
                                        <p:tgtEl>
                                          <p:spTgt spid="117767"/>
                                        </p:tgtEl>
                                        <p:attrNameLst>
                                          <p:attrName>style.visibility</p:attrName>
                                        </p:attrNameLst>
                                      </p:cBhvr>
                                      <p:to>
                                        <p:strVal val="visible"/>
                                      </p:to>
                                    </p:set>
                                    <p:animEffect transition="in" filter="wipe(right)">
                                      <p:cBhvr>
                                        <p:cTn id="22" dur="500"/>
                                        <p:tgtEl>
                                          <p:spTgt spid="11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17767"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3970" name="Picture 2"/>
          <p:cNvPicPr>
            <a:picLocks noChangeAspect="1" noChangeArrowheads="1"/>
          </p:cNvPicPr>
          <p:nvPr/>
        </p:nvPicPr>
        <p:blipFill>
          <a:blip r:embed="rId1"/>
          <a:srcRect/>
          <a:stretch>
            <a:fillRect/>
          </a:stretch>
        </p:blipFill>
        <p:spPr bwMode="auto">
          <a:xfrm>
            <a:off x="1549400" y="1557655"/>
            <a:ext cx="9033510" cy="3900805"/>
          </a:xfrm>
          <a:prstGeom prst="rect">
            <a:avLst/>
          </a:prstGeom>
          <a:noFill/>
          <a:ln w="9525">
            <a:solidFill>
              <a:schemeClr val="accent6">
                <a:lumMod val="75000"/>
              </a:schemeClr>
            </a:solidFill>
            <a:miter lim="800000"/>
            <a:headEnd/>
            <a:tailEnd/>
          </a:ln>
          <a:effectLst/>
        </p:spPr>
      </p:pic>
      <p:sp>
        <p:nvSpPr>
          <p:cNvPr id="41986" name="矩形 2"/>
          <p:cNvSpPr/>
          <p:nvPr/>
        </p:nvSpPr>
        <p:spPr>
          <a:xfrm>
            <a:off x="1284675" y="26987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图片搜索</a:t>
            </a:r>
            <a:endParaRPr lang="zh-CN" altLang="en-US" sz="2800" b="1" dirty="0">
              <a:solidFill>
                <a:srgbClr val="AE1517"/>
              </a:solidFill>
              <a:latin typeface="Arial" panose="020B0604020202020204" pitchFamily="34" charset="0"/>
              <a:ea typeface="宋体" panose="02010600030101010101" pitchFamily="2" charset="-122"/>
            </a:endParaRPr>
          </a:p>
        </p:txBody>
      </p:sp>
      <p:pic>
        <p:nvPicPr>
          <p:cNvPr id="83971" name="Picture 3" descr="C:\Users\SCU-lnqn\Desktop\ddd.jpg"/>
          <p:cNvPicPr>
            <a:picLocks noChangeAspect="1"/>
          </p:cNvPicPr>
          <p:nvPr/>
        </p:nvPicPr>
        <p:blipFill>
          <a:blip r:embed="rId2"/>
          <a:stretch>
            <a:fillRect/>
          </a:stretch>
        </p:blipFill>
        <p:spPr>
          <a:xfrm>
            <a:off x="4510475" y="4076700"/>
            <a:ext cx="2438400" cy="2438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3971"/>
                                        </p:tgtEl>
                                        <p:attrNameLst>
                                          <p:attrName>style.visibility</p:attrName>
                                        </p:attrNameLst>
                                      </p:cBhvr>
                                      <p:to>
                                        <p:strVal val="visible"/>
                                      </p:to>
                                    </p:set>
                                    <p:animEffect transition="in" filter="slide(fromBottom)">
                                      <p:cBhvr>
                                        <p:cTn id="7" dur="500"/>
                                        <p:tgtEl>
                                          <p:spTgt spid="83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09" name="Picture 3"/>
          <p:cNvPicPr>
            <a:picLocks noChangeAspect="1"/>
          </p:cNvPicPr>
          <p:nvPr/>
        </p:nvPicPr>
        <p:blipFill>
          <a:blip r:embed="rId1"/>
          <a:stretch>
            <a:fillRect/>
          </a:stretch>
        </p:blipFill>
        <p:spPr>
          <a:xfrm>
            <a:off x="455930" y="1143000"/>
            <a:ext cx="10210800" cy="5086985"/>
          </a:xfrm>
          <a:prstGeom prst="rect">
            <a:avLst/>
          </a:prstGeom>
          <a:noFill/>
          <a:ln w="9525">
            <a:noFill/>
          </a:ln>
        </p:spPr>
      </p:pic>
      <p:sp>
        <p:nvSpPr>
          <p:cNvPr id="5" name="矩形 4"/>
          <p:cNvSpPr/>
          <p:nvPr/>
        </p:nvSpPr>
        <p:spPr>
          <a:xfrm>
            <a:off x="526415" y="1414145"/>
            <a:ext cx="6933565" cy="19164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986" name="矩形 2"/>
          <p:cNvSpPr/>
          <p:nvPr/>
        </p:nvSpPr>
        <p:spPr>
          <a:xfrm>
            <a:off x="1065600" y="299720"/>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图片搜索</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6019" name="Picture 3"/>
          <p:cNvPicPr>
            <a:picLocks noChangeAspect="1" noChangeArrowheads="1"/>
          </p:cNvPicPr>
          <p:nvPr/>
        </p:nvPicPr>
        <p:blipFill>
          <a:blip r:embed="rId1"/>
          <a:srcRect b="4028"/>
          <a:stretch>
            <a:fillRect/>
          </a:stretch>
        </p:blipFill>
        <p:spPr bwMode="auto">
          <a:xfrm>
            <a:off x="808355" y="1280160"/>
            <a:ext cx="9859010" cy="4930140"/>
          </a:xfrm>
          <a:prstGeom prst="rect">
            <a:avLst/>
          </a:prstGeom>
          <a:noFill/>
          <a:ln w="9525">
            <a:solidFill>
              <a:schemeClr val="accent6">
                <a:lumMod val="75000"/>
              </a:schemeClr>
            </a:solidFill>
            <a:miter lim="800000"/>
            <a:headEnd/>
            <a:tailEnd/>
          </a:ln>
          <a:effectLst/>
        </p:spPr>
      </p:pic>
      <p:sp>
        <p:nvSpPr>
          <p:cNvPr id="41986" name="矩形 2"/>
          <p:cNvSpPr/>
          <p:nvPr/>
        </p:nvSpPr>
        <p:spPr>
          <a:xfrm>
            <a:off x="1284675" y="26987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图片搜索</a:t>
            </a:r>
            <a:endParaRPr lang="zh-CN" altLang="en-US" sz="2800" b="1" dirty="0">
              <a:solidFill>
                <a:srgbClr val="AE1517"/>
              </a:solidFill>
              <a:latin typeface="Arial" panose="020B0604020202020204" pitchFamily="34" charset="0"/>
              <a:ea typeface="宋体" panose="02010600030101010101" pitchFamily="2" charset="-122"/>
            </a:endParaRPr>
          </a:p>
        </p:txBody>
      </p:sp>
      <p:pic>
        <p:nvPicPr>
          <p:cNvPr id="86018" name="Picture 2" descr="C:\Users\SCU-lnqn\Desktop\qq.jpg"/>
          <p:cNvPicPr>
            <a:picLocks noChangeAspect="1" noChangeArrowheads="1"/>
          </p:cNvPicPr>
          <p:nvPr/>
        </p:nvPicPr>
        <p:blipFill>
          <a:blip r:embed="rId2"/>
          <a:srcRect/>
          <a:stretch>
            <a:fillRect/>
          </a:stretch>
        </p:blipFill>
        <p:spPr bwMode="auto">
          <a:xfrm>
            <a:off x="4882515" y="673735"/>
            <a:ext cx="3786505" cy="3695065"/>
          </a:xfrm>
          <a:prstGeom prst="rect">
            <a:avLst/>
          </a:prstGeom>
          <a:noFill/>
          <a:ln>
            <a:solidFill>
              <a:schemeClr val="accent6">
                <a:lumMod val="75000"/>
              </a:schemeClr>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2338" name="Picture 2" descr="C:\Users\SCU-lnqn\Desktop\IMG_4467.PNG"/>
          <p:cNvPicPr>
            <a:picLocks noChangeAspect="1" noChangeArrowheads="1"/>
          </p:cNvPicPr>
          <p:nvPr/>
        </p:nvPicPr>
        <p:blipFill>
          <a:blip r:embed="rId1"/>
          <a:srcRect t="3936" b="51649"/>
          <a:stretch>
            <a:fillRect/>
          </a:stretch>
        </p:blipFill>
        <p:spPr bwMode="auto">
          <a:xfrm>
            <a:off x="1891030" y="1159510"/>
            <a:ext cx="7335520" cy="4794885"/>
          </a:xfrm>
          <a:prstGeom prst="rect">
            <a:avLst/>
          </a:prstGeom>
          <a:noFill/>
          <a:ln w="9525">
            <a:solidFill>
              <a:schemeClr val="accent6">
                <a:lumMod val="75000"/>
              </a:schemeClr>
            </a:solidFill>
            <a:miter lim="800000"/>
            <a:headEnd/>
            <a:tailEnd/>
          </a:ln>
          <a:effectLst/>
        </p:spPr>
      </p:pic>
      <p:sp>
        <p:nvSpPr>
          <p:cNvPr id="5" name="笑脸 4"/>
          <p:cNvSpPr/>
          <p:nvPr/>
        </p:nvSpPr>
        <p:spPr>
          <a:xfrm>
            <a:off x="3406831" y="3977011"/>
            <a:ext cx="1071570" cy="1071570"/>
          </a:xfrm>
          <a:prstGeom prst="smileyFace">
            <a:avLst/>
          </a:prstGeom>
        </p:spPr>
        <p:style>
          <a:lnRef idx="1">
            <a:schemeClr val="accent3"/>
          </a:lnRef>
          <a:fillRef idx="2">
            <a:schemeClr val="accent3"/>
          </a:fillRef>
          <a:effectRef idx="1">
            <a:schemeClr val="accent3"/>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7" name="线形标注 1 6"/>
          <p:cNvSpPr/>
          <p:nvPr/>
        </p:nvSpPr>
        <p:spPr>
          <a:xfrm>
            <a:off x="7899153" y="2215198"/>
            <a:ext cx="1643063" cy="714375"/>
          </a:xfrm>
          <a:prstGeom prst="borderCallout1">
            <a:avLst/>
          </a:prstGeom>
          <a:ln w="28575"/>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dirty="0">
                <a:ln>
                  <a:noFill/>
                </a:ln>
                <a:solidFill>
                  <a:schemeClr val="lt1"/>
                </a:solidFill>
                <a:effectLst/>
                <a:uLnTx/>
                <a:uFillTx/>
                <a:latin typeface="+mn-lt"/>
                <a:ea typeface="+mn-ea"/>
                <a:cs typeface="+mn-cs"/>
              </a:rPr>
              <a:t>WHO</a:t>
            </a:r>
            <a:endParaRPr kumimoji="0" lang="zh-CN" altLang="en-US" sz="3600" b="0" i="0" u="none" strike="noStrike" kern="1200" cap="none" spc="0" normalizeH="0" baseline="0" noProof="0" dirty="0">
              <a:ln>
                <a:noFill/>
              </a:ln>
              <a:solidFill>
                <a:schemeClr val="lt1"/>
              </a:solidFill>
              <a:effectLst/>
              <a:uLnTx/>
              <a:uFillTx/>
              <a:latin typeface="+mn-lt"/>
              <a:ea typeface="+mn-ea"/>
              <a:cs typeface="+mn-cs"/>
            </a:endParaRPr>
          </a:p>
        </p:txBody>
      </p:sp>
      <p:sp>
        <p:nvSpPr>
          <p:cNvPr id="41986" name="矩形 2"/>
          <p:cNvSpPr/>
          <p:nvPr/>
        </p:nvSpPr>
        <p:spPr>
          <a:xfrm>
            <a:off x="1284675" y="26987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图片搜索</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63" name="Picture 3"/>
          <p:cNvPicPr>
            <a:picLocks noChangeAspect="1" noChangeArrowheads="1"/>
          </p:cNvPicPr>
          <p:nvPr/>
        </p:nvPicPr>
        <p:blipFill>
          <a:blip r:embed="rId1"/>
          <a:srcRect/>
          <a:stretch>
            <a:fillRect/>
          </a:stretch>
        </p:blipFill>
        <p:spPr bwMode="auto">
          <a:xfrm>
            <a:off x="1136015" y="1332230"/>
            <a:ext cx="9166225" cy="4714875"/>
          </a:xfrm>
          <a:prstGeom prst="rect">
            <a:avLst/>
          </a:prstGeom>
          <a:noFill/>
          <a:ln w="9525">
            <a:solidFill>
              <a:schemeClr val="accent6">
                <a:lumMod val="75000"/>
              </a:schemeClr>
            </a:solidFill>
            <a:miter lim="800000"/>
            <a:headEnd/>
            <a:tailEnd/>
          </a:ln>
          <a:effectLst/>
        </p:spPr>
      </p:pic>
      <p:sp>
        <p:nvSpPr>
          <p:cNvPr id="9" name="笑脸 8"/>
          <p:cNvSpPr/>
          <p:nvPr/>
        </p:nvSpPr>
        <p:spPr>
          <a:xfrm>
            <a:off x="4683174" y="2940046"/>
            <a:ext cx="500066" cy="500066"/>
          </a:xfrm>
          <a:prstGeom prst="smileyFace">
            <a:avLst/>
          </a:prstGeom>
        </p:spPr>
        <p:style>
          <a:lnRef idx="1">
            <a:schemeClr val="accent3"/>
          </a:lnRef>
          <a:fillRef idx="2">
            <a:schemeClr val="accent3"/>
          </a:fillRef>
          <a:effectRef idx="1">
            <a:schemeClr val="accent3"/>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10" name="矩形 9"/>
          <p:cNvSpPr/>
          <p:nvPr/>
        </p:nvSpPr>
        <p:spPr>
          <a:xfrm>
            <a:off x="5103565" y="4181475"/>
            <a:ext cx="714375" cy="3571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笑脸 11"/>
          <p:cNvSpPr/>
          <p:nvPr/>
        </p:nvSpPr>
        <p:spPr>
          <a:xfrm>
            <a:off x="4479972" y="5140336"/>
            <a:ext cx="500066" cy="500066"/>
          </a:xfrm>
          <a:prstGeom prst="smileyFace">
            <a:avLst/>
          </a:prstGeom>
        </p:spPr>
        <p:style>
          <a:lnRef idx="1">
            <a:schemeClr val="accent3"/>
          </a:lnRef>
          <a:fillRef idx="2">
            <a:schemeClr val="accent3"/>
          </a:fillRef>
          <a:effectRef idx="1">
            <a:schemeClr val="accent3"/>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41986" name="矩形 2"/>
          <p:cNvSpPr/>
          <p:nvPr/>
        </p:nvSpPr>
        <p:spPr>
          <a:xfrm>
            <a:off x="1284675" y="26987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图片搜索</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4386" name="Picture 2"/>
          <p:cNvPicPr>
            <a:picLocks noChangeAspect="1" noChangeArrowheads="1"/>
          </p:cNvPicPr>
          <p:nvPr/>
        </p:nvPicPr>
        <p:blipFill>
          <a:blip r:embed="rId1"/>
          <a:srcRect/>
          <a:stretch>
            <a:fillRect/>
          </a:stretch>
        </p:blipFill>
        <p:spPr bwMode="auto">
          <a:xfrm>
            <a:off x="1156970" y="1238885"/>
            <a:ext cx="7993380" cy="5062855"/>
          </a:xfrm>
          <a:prstGeom prst="rect">
            <a:avLst/>
          </a:prstGeom>
          <a:noFill/>
          <a:ln w="9525">
            <a:solidFill>
              <a:schemeClr val="accent6">
                <a:lumMod val="75000"/>
              </a:schemeClr>
            </a:solidFill>
            <a:miter lim="800000"/>
            <a:headEnd/>
            <a:tailEnd/>
          </a:ln>
          <a:effectLst/>
        </p:spPr>
      </p:pic>
      <p:sp>
        <p:nvSpPr>
          <p:cNvPr id="41986" name="矩形 2"/>
          <p:cNvSpPr/>
          <p:nvPr/>
        </p:nvSpPr>
        <p:spPr>
          <a:xfrm>
            <a:off x="1284675" y="26987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图片搜索</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3" name="Picture 1" descr="C:\Users\SCU-lnqn\Documents\Tencent Files\774354464\Image\C2C\`4902E1T$(A0D_(7{I47K64.jpg"/>
          <p:cNvPicPr>
            <a:picLocks noChangeAspect="1"/>
          </p:cNvPicPr>
          <p:nvPr/>
        </p:nvPicPr>
        <p:blipFill>
          <a:blip r:embed="rId1"/>
          <a:srcRect t="11269" r="18312"/>
          <a:stretch>
            <a:fillRect/>
          </a:stretch>
        </p:blipFill>
        <p:spPr>
          <a:xfrm>
            <a:off x="781755" y="1157605"/>
            <a:ext cx="3571875" cy="5183188"/>
          </a:xfrm>
          <a:prstGeom prst="rect">
            <a:avLst/>
          </a:prstGeom>
          <a:noFill/>
          <a:ln w="9525">
            <a:noFill/>
          </a:ln>
        </p:spPr>
      </p:pic>
      <p:pic>
        <p:nvPicPr>
          <p:cNvPr id="145410" name="Picture 2" descr="C:\Users\SCU-lnqn\Documents\Tencent Files\774354464\Image\C2C\0LS~FPS3(O0%`ZJPBKC$C43.jpg"/>
          <p:cNvPicPr>
            <a:picLocks noChangeAspect="1"/>
          </p:cNvPicPr>
          <p:nvPr/>
        </p:nvPicPr>
        <p:blipFill>
          <a:blip r:embed="rId2"/>
          <a:srcRect t="2916" b="17957"/>
          <a:stretch>
            <a:fillRect/>
          </a:stretch>
        </p:blipFill>
        <p:spPr>
          <a:xfrm>
            <a:off x="4729480" y="1157605"/>
            <a:ext cx="4213225" cy="5184140"/>
          </a:xfrm>
          <a:prstGeom prst="rect">
            <a:avLst/>
          </a:prstGeom>
          <a:noFill/>
          <a:ln w="9525">
            <a:noFill/>
          </a:ln>
        </p:spPr>
      </p:pic>
      <p:sp>
        <p:nvSpPr>
          <p:cNvPr id="41986" name="矩形 2"/>
          <p:cNvSpPr/>
          <p:nvPr/>
        </p:nvSpPr>
        <p:spPr>
          <a:xfrm>
            <a:off x="1284675" y="269875"/>
            <a:ext cx="3597910"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3200" b="1" dirty="0">
                <a:solidFill>
                  <a:srgbClr val="AE1517"/>
                </a:solidFill>
                <a:latin typeface="Arial" panose="020B0604020202020204" pitchFamily="34" charset="0"/>
                <a:ea typeface="宋体" panose="02010600030101010101" pitchFamily="2" charset="-122"/>
              </a:rPr>
              <a:t>百度</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图片搜索</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wipe(left)">
                                      <p:cBhvr>
                                        <p:cTn id="7" dur="500"/>
                                        <p:tgtEl>
                                          <p:spTgt spid="145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
          <p:cNvSpPr>
            <a:spLocks noGrp="1"/>
          </p:cNvSpPr>
          <p:nvPr>
            <p:ph type="title"/>
          </p:nvPr>
        </p:nvSpPr>
        <p:spPr>
          <a:xfrm>
            <a:off x="911860" y="2612390"/>
            <a:ext cx="10351135" cy="1609090"/>
          </a:xfrm>
          <a:prstGeom prst="rect">
            <a:avLst/>
          </a:prstGeom>
          <a:solidFill>
            <a:srgbClr val="FFFFFF"/>
          </a:solidFill>
          <a:ln w="9525" cap="flat" cmpd="sng">
            <a:solidFill>
              <a:srgbClr val="000000"/>
            </a:solidFill>
            <a:prstDash val="solid"/>
            <a:round/>
            <a:headEnd type="none" w="med" len="med"/>
            <a:tailEnd type="none" w="med" len="med"/>
          </a:ln>
        </p:spPr>
        <p:txBody>
          <a:bodyPr wrap="square" lIns="91440" tIns="45720" rIns="91440" bIns="91440" anchor="b"/>
          <a:p>
            <a:pPr algn="ctr"/>
            <a:r>
              <a:rPr lang="zh-CN" altLang="en-US" sz="5400" dirty="0">
                <a:ln w="22225">
                  <a:solidFill>
                    <a:schemeClr val="accent2"/>
                  </a:solidFill>
                  <a:prstDash val="solid"/>
                </a:ln>
                <a:solidFill>
                  <a:schemeClr val="tx1"/>
                </a:solidFill>
                <a:effectLst/>
              </a:rPr>
              <a:t>搜索引擎你到底了解多少？</a:t>
            </a:r>
            <a:endParaRPr lang="zh-CN" altLang="en-US" sz="5400" dirty="0">
              <a:ln w="22225">
                <a:solidFill>
                  <a:schemeClr val="accent2"/>
                </a:solidFill>
                <a:prstDash val="solid"/>
              </a:ln>
              <a:solidFill>
                <a:schemeClr val="tx1"/>
              </a:solidFill>
              <a:effectLst/>
            </a:endParaRPr>
          </a:p>
        </p:txBody>
      </p:sp>
    </p:spTree>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20"/>
          <p:cNvSpPr txBox="1">
            <a:spLocks noChangeArrowheads="1"/>
          </p:cNvSpPr>
          <p:nvPr/>
        </p:nvSpPr>
        <p:spPr bwMode="gray">
          <a:xfrm>
            <a:off x="1144975" y="333375"/>
            <a:ext cx="5500688" cy="583565"/>
          </a:xfrm>
          <a:prstGeom prst="rect">
            <a:avLst/>
          </a:prstGeom>
          <a:noFill/>
          <a:ln w="9525" algn="ctr">
            <a:noFill/>
            <a:miter lim="800000"/>
          </a:ln>
        </p:spPr>
        <p:txBody>
          <a:bodyPr>
            <a:spAutoFit/>
          </a:bodyPr>
          <a:p>
            <a:pPr marR="0" defTabSz="914400" eaLnBrk="0" hangingPunct="0">
              <a:buNone/>
            </a:pPr>
            <a:r>
              <a:rPr kumimoji="0" lang="zh-CN" altLang="en-US" sz="3200" kern="1200" cap="none" spc="0" normalizeH="0" baseline="0" noProof="1" dirty="0">
                <a:solidFill>
                  <a:srgbClr val="AE1517"/>
                </a:solidFill>
                <a:effectLst>
                  <a:outerShdw blurRad="38100" dist="38100" dir="2700000">
                    <a:srgbClr val="C0C0C0"/>
                  </a:outerShdw>
                </a:effectLst>
                <a:latin typeface="黑体" panose="02010609060101010101" pitchFamily="49" charset="-122"/>
                <a:ea typeface="黑体" panose="02010609060101010101" pitchFamily="49" charset="-122"/>
                <a:cs typeface="+mn-cs"/>
                <a:sym typeface="+mn-ea"/>
              </a:rPr>
              <a:t>百度学术</a:t>
            </a:r>
            <a:r>
              <a:rPr kumimoji="0" lang="en-US" altLang="zh-CN" sz="3200" kern="1200" cap="none" spc="0" normalizeH="0" baseline="0" noProof="1">
                <a:solidFill>
                  <a:srgbClr val="AE1517"/>
                </a:solidFill>
                <a:effectLst>
                  <a:outerShdw blurRad="38100" dist="38100" dir="2700000">
                    <a:srgbClr val="C0C0C0"/>
                  </a:outerShdw>
                </a:effectLst>
                <a:latin typeface="黑体" panose="02010609060101010101" pitchFamily="49" charset="-122"/>
                <a:ea typeface="黑体" panose="02010609060101010101" pitchFamily="49" charset="-122"/>
                <a:cs typeface="+mn-cs"/>
                <a:sym typeface="+mn-ea"/>
              </a:rPr>
              <a:t>--</a:t>
            </a:r>
            <a:r>
              <a:rPr kumimoji="0" lang="zh-CN" altLang="en-US" sz="3200" kern="1200" cap="none" spc="0" normalizeH="0" baseline="0" noProof="1" dirty="0">
                <a:solidFill>
                  <a:srgbClr val="AE1517"/>
                </a:solidFill>
                <a:effectLst>
                  <a:outerShdw blurRad="38100" dist="38100" dir="2700000">
                    <a:srgbClr val="C0C0C0"/>
                  </a:outerShdw>
                </a:effectLst>
                <a:latin typeface="Arial" panose="020B0604020202020204" pitchFamily="34" charset="0"/>
                <a:ea typeface="宋体" panose="02010600030101010101" pitchFamily="2" charset="-122"/>
                <a:cs typeface="+mn-cs"/>
                <a:sym typeface="+mn-ea"/>
              </a:rPr>
              <a:t>学术搜索引擎</a:t>
            </a:r>
            <a:endParaRPr kumimoji="0" lang="zh-CN" altLang="en-US" sz="3200" kern="1200" cap="none" spc="0" normalizeH="0" baseline="0" noProof="1" dirty="0">
              <a:solidFill>
                <a:srgbClr val="AE1517"/>
              </a:solidFill>
              <a:effectLst>
                <a:outerShdw blurRad="38100" dist="38100" dir="2700000">
                  <a:srgbClr val="C0C0C0"/>
                </a:outerShdw>
              </a:effectLst>
              <a:latin typeface="Arial" panose="020B0604020202020204" pitchFamily="34" charset="0"/>
              <a:ea typeface="宋体" panose="02010600030101010101" pitchFamily="2" charset="-122"/>
              <a:cs typeface="+mn-cs"/>
              <a:sym typeface="+mn-ea"/>
            </a:endParaRPr>
          </a:p>
        </p:txBody>
      </p:sp>
      <p:pic>
        <p:nvPicPr>
          <p:cNvPr id="7" name="Picture 2"/>
          <p:cNvPicPr>
            <a:picLocks noChangeAspect="1" noChangeArrowheads="1"/>
          </p:cNvPicPr>
          <p:nvPr/>
        </p:nvPicPr>
        <p:blipFill>
          <a:blip r:embed="rId1"/>
          <a:srcRect/>
          <a:stretch>
            <a:fillRect/>
          </a:stretch>
        </p:blipFill>
        <p:spPr bwMode="auto">
          <a:xfrm>
            <a:off x="3223013" y="1180465"/>
            <a:ext cx="6272213" cy="4146550"/>
          </a:xfrm>
          <a:prstGeom prst="rect">
            <a:avLst/>
          </a:prstGeom>
          <a:noFill/>
          <a:ln w="9525">
            <a:solidFill>
              <a:schemeClr val="accent6">
                <a:lumMod val="75000"/>
              </a:schemeClr>
            </a:solidFill>
            <a:miter lim="800000"/>
            <a:headEnd/>
            <a:tailEnd/>
          </a:ln>
          <a:effectLst/>
        </p:spPr>
      </p:pic>
      <p:pic>
        <p:nvPicPr>
          <p:cNvPr id="8" name="Picture 3"/>
          <p:cNvPicPr>
            <a:picLocks noChangeAspect="1" noChangeArrowheads="1"/>
          </p:cNvPicPr>
          <p:nvPr/>
        </p:nvPicPr>
        <p:blipFill>
          <a:blip r:embed="rId2"/>
          <a:srcRect/>
          <a:stretch>
            <a:fillRect/>
          </a:stretch>
        </p:blipFill>
        <p:spPr bwMode="auto">
          <a:xfrm>
            <a:off x="3633540" y="3165158"/>
            <a:ext cx="4452938" cy="3109913"/>
          </a:xfrm>
          <a:prstGeom prst="rect">
            <a:avLst/>
          </a:prstGeom>
          <a:noFill/>
          <a:ln w="9525">
            <a:solidFill>
              <a:schemeClr val="accent6">
                <a:lumMod val="75000"/>
              </a:schemeClr>
            </a:solidFill>
            <a:miter lim="800000"/>
            <a:headEnd/>
            <a:tailEnd/>
          </a:ln>
          <a:effectLst/>
        </p:spPr>
      </p:pic>
      <p:sp>
        <p:nvSpPr>
          <p:cNvPr id="9" name="椭圆 8"/>
          <p:cNvSpPr/>
          <p:nvPr/>
        </p:nvSpPr>
        <p:spPr>
          <a:xfrm>
            <a:off x="8004245" y="2700655"/>
            <a:ext cx="1031875" cy="3444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5417" name="线形标注 1 9"/>
          <p:cNvSpPr/>
          <p:nvPr/>
        </p:nvSpPr>
        <p:spPr>
          <a:xfrm>
            <a:off x="8717033" y="3389630"/>
            <a:ext cx="977900" cy="574675"/>
          </a:xfrm>
          <a:prstGeom prst="borderCallout1">
            <a:avLst>
              <a:gd name="adj1" fmla="val 19889"/>
              <a:gd name="adj2" fmla="val -7792"/>
              <a:gd name="adj3" fmla="val 96243"/>
              <a:gd name="adj4" fmla="val -133156"/>
            </a:avLst>
          </a:prstGeom>
          <a:solidFill>
            <a:schemeClr val="bg1"/>
          </a:solidFill>
          <a:ln w="19050" cap="flat" cmpd="sng">
            <a:solidFill>
              <a:srgbClr val="C00000"/>
            </a:solidFill>
            <a:prstDash val="solid"/>
            <a:miter/>
            <a:headEnd type="none" w="med" len="med"/>
            <a:tailEnd type="none" w="med" len="med"/>
          </a:ln>
        </p:spPr>
        <p:txBody>
          <a:bodyPr anchor="ctr"/>
          <a:p>
            <a:r>
              <a:rPr lang="zh-CN" altLang="en-US" sz="1400" b="1" dirty="0">
                <a:solidFill>
                  <a:schemeClr val="tx1"/>
                </a:solidFill>
                <a:latin typeface="Georgia" panose="02040502050405020303" pitchFamily="18" charset="0"/>
                <a:ea typeface="宋体" panose="02010600030101010101" pitchFamily="2" charset="-122"/>
              </a:rPr>
              <a:t>进行条件限定</a:t>
            </a:r>
            <a:endParaRPr lang="zh-CN" altLang="en-US" sz="1400" b="1" dirty="0">
              <a:solidFill>
                <a:schemeClr val="tx1"/>
              </a:solidFill>
              <a:latin typeface="Georgia" panose="02040502050405020303"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5417"/>
                                        </p:tgtEl>
                                        <p:attrNameLst>
                                          <p:attrName>style.visibility</p:attrName>
                                        </p:attrNameLst>
                                      </p:cBhvr>
                                      <p:to>
                                        <p:strVal val="visible"/>
                                      </p:to>
                                    </p:set>
                                    <p:animEffect transition="in" filter="wipe(left)">
                                      <p:cBhvr>
                                        <p:cTn id="15" dur="500"/>
                                        <p:tgtEl>
                                          <p:spTgt spid="145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45417"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29" name="Picture 2"/>
          <p:cNvPicPr>
            <a:picLocks noChangeAspect="1"/>
          </p:cNvPicPr>
          <p:nvPr/>
        </p:nvPicPr>
        <p:blipFill>
          <a:blip r:embed="rId1"/>
          <a:stretch>
            <a:fillRect/>
          </a:stretch>
        </p:blipFill>
        <p:spPr>
          <a:xfrm>
            <a:off x="437515" y="1132840"/>
            <a:ext cx="9464040" cy="5036185"/>
          </a:xfrm>
          <a:prstGeom prst="rect">
            <a:avLst/>
          </a:prstGeom>
          <a:noFill/>
          <a:ln w="9525">
            <a:noFill/>
          </a:ln>
        </p:spPr>
      </p:pic>
      <p:sp>
        <p:nvSpPr>
          <p:cNvPr id="9" name="矩形 8"/>
          <p:cNvSpPr/>
          <p:nvPr/>
        </p:nvSpPr>
        <p:spPr>
          <a:xfrm>
            <a:off x="1904365" y="1250950"/>
            <a:ext cx="1056640" cy="2527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0" name="Picture 2"/>
          <p:cNvPicPr>
            <a:picLocks noChangeAspect="1"/>
          </p:cNvPicPr>
          <p:nvPr/>
        </p:nvPicPr>
        <p:blipFill>
          <a:blip r:embed="rId2"/>
          <a:srcRect t="29416" r="3024"/>
          <a:stretch>
            <a:fillRect/>
          </a:stretch>
        </p:blipFill>
        <p:spPr>
          <a:xfrm>
            <a:off x="6923158" y="2189163"/>
            <a:ext cx="539750" cy="323850"/>
          </a:xfrm>
          <a:prstGeom prst="rect">
            <a:avLst/>
          </a:prstGeom>
          <a:noFill/>
          <a:ln w="19050" cap="flat" cmpd="sng">
            <a:solidFill>
              <a:srgbClr val="0070C0"/>
            </a:solidFill>
            <a:prstDash val="solid"/>
            <a:miter/>
            <a:headEnd type="none" w="med" len="med"/>
            <a:tailEnd type="none" w="med" len="med"/>
          </a:ln>
        </p:spPr>
      </p:pic>
      <p:pic>
        <p:nvPicPr>
          <p:cNvPr id="11" name="Picture 3"/>
          <p:cNvPicPr>
            <a:picLocks noChangeAspect="1" noChangeArrowheads="1"/>
          </p:cNvPicPr>
          <p:nvPr/>
        </p:nvPicPr>
        <p:blipFill>
          <a:blip r:embed="rId3"/>
          <a:srcRect/>
          <a:stretch>
            <a:fillRect/>
          </a:stretch>
        </p:blipFill>
        <p:spPr bwMode="auto">
          <a:xfrm>
            <a:off x="2246065" y="3664268"/>
            <a:ext cx="1277938" cy="2698750"/>
          </a:xfrm>
          <a:prstGeom prst="rect">
            <a:avLst/>
          </a:prstGeom>
          <a:noFill/>
          <a:ln w="9525">
            <a:solidFill>
              <a:schemeClr val="accent6">
                <a:lumMod val="75000"/>
              </a:schemeClr>
            </a:solidFill>
            <a:miter lim="800000"/>
            <a:headEnd/>
            <a:tailEnd/>
          </a:ln>
          <a:effectLst/>
        </p:spPr>
      </p:pic>
      <p:sp>
        <p:nvSpPr>
          <p:cNvPr id="12" name="矩形 11"/>
          <p:cNvSpPr/>
          <p:nvPr/>
        </p:nvSpPr>
        <p:spPr>
          <a:xfrm>
            <a:off x="337573" y="1990725"/>
            <a:ext cx="1214438" cy="155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3" name="Picture 4"/>
          <p:cNvPicPr>
            <a:picLocks noChangeAspect="1" noChangeArrowheads="1"/>
          </p:cNvPicPr>
          <p:nvPr/>
        </p:nvPicPr>
        <p:blipFill>
          <a:blip r:embed="rId4"/>
          <a:srcRect/>
          <a:stretch>
            <a:fillRect/>
          </a:stretch>
        </p:blipFill>
        <p:spPr bwMode="auto">
          <a:xfrm>
            <a:off x="3811975" y="3754438"/>
            <a:ext cx="1279525" cy="2149475"/>
          </a:xfrm>
          <a:prstGeom prst="rect">
            <a:avLst/>
          </a:prstGeom>
          <a:noFill/>
          <a:ln w="9525">
            <a:solidFill>
              <a:schemeClr val="accent6">
                <a:lumMod val="75000"/>
              </a:schemeClr>
            </a:solidFill>
            <a:miter lim="800000"/>
            <a:headEnd/>
            <a:tailEnd/>
          </a:ln>
          <a:effectLst/>
        </p:spPr>
      </p:pic>
      <p:sp>
        <p:nvSpPr>
          <p:cNvPr id="14" name="线形标注 1 13"/>
          <p:cNvSpPr/>
          <p:nvPr/>
        </p:nvSpPr>
        <p:spPr>
          <a:xfrm>
            <a:off x="4329500" y="571500"/>
            <a:ext cx="1679575" cy="931863"/>
          </a:xfrm>
          <a:prstGeom prst="borderCallout1">
            <a:avLst>
              <a:gd name="adj1" fmla="val 18750"/>
              <a:gd name="adj2" fmla="val -8333"/>
              <a:gd name="adj3" fmla="val 77003"/>
              <a:gd name="adj4" fmla="val -36419"/>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检索策略：</a:t>
            </a:r>
            <a:endParaRPr kumimoji="0" lang="en-US" altLang="zh-CN" sz="1400" b="1" i="0" u="none" strike="noStrike" kern="1200" cap="none" spc="0" normalizeH="0" baseline="0" noProof="0" dirty="0">
              <a:ln>
                <a:noFill/>
              </a:ln>
              <a:solidFill>
                <a:schemeClr val="tx1"/>
              </a:solidFill>
              <a:effectLst/>
              <a:uLnTx/>
              <a:uFillTx/>
              <a:latin typeface="+mn-lt"/>
              <a:ea typeface="+mn-ea"/>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查找</a:t>
            </a:r>
            <a:r>
              <a:rPr kumimoji="0" lang="zh-CN" altLang="en-US" sz="1400" b="1" i="0" u="none" strike="noStrike" kern="1200" cap="none" spc="0" normalizeH="0" baseline="0" noProof="0" dirty="0">
                <a:ln>
                  <a:noFill/>
                </a:ln>
                <a:solidFill>
                  <a:srgbClr val="FF0000"/>
                </a:solidFill>
                <a:effectLst/>
                <a:uLnTx/>
                <a:uFillTx/>
                <a:latin typeface="+mn-lt"/>
                <a:ea typeface="+mn-ea"/>
                <a:cs typeface="+mn-cs"/>
                <a:sym typeface="+mn-ea"/>
              </a:rPr>
              <a:t>信息素养</a:t>
            </a: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相关资料，并且执行</a:t>
            </a:r>
            <a:r>
              <a:rPr kumimoji="0" lang="zh-CN" altLang="en-US" sz="1400" b="1" i="0" u="none" strike="noStrike" kern="1200" cap="none" spc="0" normalizeH="0" baseline="0" noProof="0" dirty="0">
                <a:ln>
                  <a:noFill/>
                </a:ln>
                <a:solidFill>
                  <a:srgbClr val="FF0000"/>
                </a:solidFill>
                <a:effectLst/>
                <a:uLnTx/>
                <a:uFillTx/>
                <a:latin typeface="+mn-lt"/>
                <a:ea typeface="+mn-ea"/>
                <a:cs typeface="+mn-cs"/>
                <a:sym typeface="+mn-ea"/>
              </a:rPr>
              <a:t>精确检索</a:t>
            </a:r>
            <a:endParaRPr kumimoji="0" lang="zh-CN" altLang="en-US" sz="1400" b="1" i="0" u="none" strike="noStrike" kern="1200" cap="none" spc="0" normalizeH="0" baseline="0" noProof="0" dirty="0">
              <a:ln>
                <a:noFill/>
              </a:ln>
              <a:solidFill>
                <a:srgbClr val="FF0000"/>
              </a:solidFill>
              <a:effectLst/>
              <a:uLnTx/>
              <a:uFillTx/>
              <a:latin typeface="+mn-lt"/>
              <a:ea typeface="+mn-ea"/>
              <a:cs typeface="+mn-cs"/>
              <a:sym typeface="+mn-ea"/>
            </a:endParaRPr>
          </a:p>
        </p:txBody>
      </p:sp>
      <p:sp>
        <p:nvSpPr>
          <p:cNvPr id="15" name="线形标注 1 14"/>
          <p:cNvSpPr/>
          <p:nvPr/>
        </p:nvSpPr>
        <p:spPr>
          <a:xfrm>
            <a:off x="5552828" y="2976880"/>
            <a:ext cx="1909763" cy="777875"/>
          </a:xfrm>
          <a:prstGeom prst="borderCallout1">
            <a:avLst>
              <a:gd name="adj1" fmla="val 18750"/>
              <a:gd name="adj2" fmla="val -8333"/>
              <a:gd name="adj3" fmla="val 80735"/>
              <a:gd name="adj4" fmla="val -34139"/>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结果列表：</a:t>
            </a:r>
            <a:endParaRPr kumimoji="0" lang="en-US" altLang="zh-CN" sz="1400" b="1" i="0" u="none" strike="noStrike" kern="1200" cap="none" spc="0" normalizeH="0" baseline="0" noProof="0" dirty="0">
              <a:ln>
                <a:noFill/>
              </a:ln>
              <a:solidFill>
                <a:schemeClr val="tx1"/>
              </a:solidFill>
              <a:effectLst/>
              <a:uLnTx/>
              <a:uFillTx/>
              <a:latin typeface="+mn-lt"/>
              <a:ea typeface="+mn-ea"/>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全部是</a:t>
            </a:r>
            <a:r>
              <a:rPr kumimoji="0" lang="zh-CN" altLang="en-US" sz="1400" b="1" i="0" u="none" strike="noStrike" kern="1200" cap="none" spc="0" normalizeH="0" baseline="0" noProof="0" dirty="0">
                <a:ln>
                  <a:noFill/>
                </a:ln>
                <a:solidFill>
                  <a:srgbClr val="FF0000"/>
                </a:solidFill>
                <a:effectLst/>
                <a:uLnTx/>
                <a:uFillTx/>
                <a:latin typeface="+mn-lt"/>
                <a:ea typeface="+mn-ea"/>
                <a:cs typeface="+mn-cs"/>
                <a:sym typeface="+mn-ea"/>
              </a:rPr>
              <a:t>学术成果</a:t>
            </a: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，没有杂乱的网页和广告</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16" name="矩形 15"/>
          <p:cNvSpPr/>
          <p:nvPr/>
        </p:nvSpPr>
        <p:spPr>
          <a:xfrm>
            <a:off x="1715135" y="1668145"/>
            <a:ext cx="2096135" cy="2508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线形标注 1 16"/>
          <p:cNvSpPr/>
          <p:nvPr/>
        </p:nvSpPr>
        <p:spPr>
          <a:xfrm>
            <a:off x="3977075" y="2059305"/>
            <a:ext cx="949325" cy="584200"/>
          </a:xfrm>
          <a:prstGeom prst="borderCallout1">
            <a:avLst>
              <a:gd name="adj1" fmla="val 18750"/>
              <a:gd name="adj2" fmla="val -8333"/>
              <a:gd name="adj3" fmla="val -20025"/>
              <a:gd name="adj4" fmla="val -29066"/>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文献类型精炼检索</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18" name="线形标注 1 17"/>
          <p:cNvSpPr/>
          <p:nvPr/>
        </p:nvSpPr>
        <p:spPr>
          <a:xfrm>
            <a:off x="1147445" y="3959225"/>
            <a:ext cx="936625" cy="1369695"/>
          </a:xfrm>
          <a:prstGeom prst="borderCallout1">
            <a:avLst>
              <a:gd name="adj1" fmla="val 18750"/>
              <a:gd name="adj2" fmla="val -8333"/>
              <a:gd name="adj3" fmla="val -32220"/>
              <a:gd name="adj4" fmla="val -58101"/>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发表时间精炼检索</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19" name="线形标注 1 18"/>
          <p:cNvSpPr/>
          <p:nvPr/>
        </p:nvSpPr>
        <p:spPr>
          <a:xfrm>
            <a:off x="8433188" y="1595438"/>
            <a:ext cx="936625" cy="395288"/>
          </a:xfrm>
          <a:prstGeom prst="borderCallout1">
            <a:avLst>
              <a:gd name="adj1" fmla="val 18750"/>
              <a:gd name="adj2" fmla="val -8333"/>
              <a:gd name="adj3" fmla="val 127790"/>
              <a:gd name="adj4" fmla="val -10960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排序方式</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20" name="矩形 19"/>
          <p:cNvSpPr/>
          <p:nvPr/>
        </p:nvSpPr>
        <p:spPr>
          <a:xfrm>
            <a:off x="7936935" y="1990408"/>
            <a:ext cx="1928813" cy="35194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线形标注 1 20"/>
          <p:cNvSpPr/>
          <p:nvPr/>
        </p:nvSpPr>
        <p:spPr>
          <a:xfrm>
            <a:off x="7024440" y="4253865"/>
            <a:ext cx="754063" cy="554038"/>
          </a:xfrm>
          <a:prstGeom prst="borderCallout1">
            <a:avLst>
              <a:gd name="adj1" fmla="val 29290"/>
              <a:gd name="adj2" fmla="val 101432"/>
              <a:gd name="adj3" fmla="val -29242"/>
              <a:gd name="adj4" fmla="val 120959"/>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其他相关搜索</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48143" name="矩形 1"/>
          <p:cNvSpPr/>
          <p:nvPr/>
        </p:nvSpPr>
        <p:spPr>
          <a:xfrm>
            <a:off x="1246893" y="395288"/>
            <a:ext cx="2070100" cy="521970"/>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2800" b="1" dirty="0">
                <a:solidFill>
                  <a:srgbClr val="AE1517"/>
                </a:solidFill>
                <a:latin typeface="Arial" panose="020B0604020202020204" pitchFamily="34" charset="0"/>
                <a:ea typeface="宋体" panose="02010600030101010101" pitchFamily="2" charset="-122"/>
              </a:rPr>
              <a:t>百度学术</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edge">
                                      <p:cBhvr>
                                        <p:cTn id="31" dur="500"/>
                                        <p:tgtEl>
                                          <p:spTgt spid="12"/>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47"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 presetClass="exit" presetSubtype="16" fill="hold" nodeType="clickEffect">
                                  <p:stCondLst>
                                    <p:cond delay="0"/>
                                  </p:stCondLst>
                                  <p:childTnLst>
                                    <p:animEffect transition="out" filter="box(in)">
                                      <p:cBhvr>
                                        <p:cTn id="52" dur="500"/>
                                        <p:tgtEl>
                                          <p:spTgt spid="11"/>
                                        </p:tgtEl>
                                      </p:cBhvr>
                                    </p:animEffect>
                                    <p:set>
                                      <p:cBhvr>
                                        <p:cTn id="53" dur="1" fill="hold">
                                          <p:stCondLst>
                                            <p:cond delay="499"/>
                                          </p:stCondLst>
                                        </p:cTn>
                                        <p:tgtEl>
                                          <p:spTgt spid="11"/>
                                        </p:tgtEl>
                                        <p:attrNameLst>
                                          <p:attrName>style.visibility</p:attrName>
                                        </p:attrNameLst>
                                      </p:cBhvr>
                                      <p:to>
                                        <p:strVal val="hidden"/>
                                      </p:to>
                                    </p:set>
                                  </p:childTnLst>
                                </p:cTn>
                              </p:par>
                              <p:par>
                                <p:cTn id="54" presetID="4" presetClass="exit" presetSubtype="16" fill="hold" nodeType="withEffect">
                                  <p:stCondLst>
                                    <p:cond delay="0"/>
                                  </p:stCondLst>
                                  <p:childTnLst>
                                    <p:animEffect transition="out" filter="box(in)">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childTnLst>
                          </p:cTn>
                        </p:par>
                        <p:par>
                          <p:cTn id="57" fill="hold">
                            <p:stCondLst>
                              <p:cond delay="500"/>
                            </p:stCondLst>
                            <p:childTnLst>
                              <p:par>
                                <p:cTn id="58" presetID="47" presetClass="entr" presetSubtype="0"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1000"/>
                                        <p:tgtEl>
                                          <p:spTgt spid="10"/>
                                        </p:tgtEl>
                                      </p:cBhvr>
                                    </p:animEffect>
                                    <p:anim calcmode="lin" valueType="num">
                                      <p:cBhvr>
                                        <p:cTn id="61" dur="1000" fill="hold"/>
                                        <p:tgtEl>
                                          <p:spTgt spid="10"/>
                                        </p:tgtEl>
                                        <p:attrNameLst>
                                          <p:attrName>ppt_x</p:attrName>
                                        </p:attrNameLst>
                                      </p:cBhvr>
                                      <p:tavLst>
                                        <p:tav tm="0">
                                          <p:val>
                                            <p:strVal val="#ppt_x"/>
                                          </p:val>
                                        </p:tav>
                                        <p:tav tm="100000">
                                          <p:val>
                                            <p:strVal val="#ppt_x"/>
                                          </p:val>
                                        </p:tav>
                                      </p:tavLst>
                                    </p:anim>
                                    <p:anim calcmode="lin" valueType="num">
                                      <p:cBhvr>
                                        <p:cTn id="62" dur="1000" fill="hold"/>
                                        <p:tgtEl>
                                          <p:spTgt spid="10"/>
                                        </p:tgtEl>
                                        <p:attrNameLst>
                                          <p:attrName>ppt_y</p:attrName>
                                        </p:attrNameLst>
                                      </p:cBhvr>
                                      <p:tavLst>
                                        <p:tav tm="0">
                                          <p:val>
                                            <p:strVal val="#ppt_y-.1"/>
                                          </p:val>
                                        </p:tav>
                                        <p:tav tm="100000">
                                          <p:val>
                                            <p:strVal val="#ppt_y"/>
                                          </p:val>
                                        </p:tav>
                                      </p:tavLst>
                                    </p:anim>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20"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edge">
                                      <p:cBhvr>
                                        <p:cTn id="71" dur="500"/>
                                        <p:tgtEl>
                                          <p:spTgt spid="20"/>
                                        </p:tgtEl>
                                      </p:cBhvr>
                                    </p:animEffect>
                                  </p:childTnLst>
                                </p:cTn>
                              </p:par>
                            </p:childTnLst>
                          </p:cTn>
                        </p:par>
                        <p:par>
                          <p:cTn id="72" fill="hold">
                            <p:stCondLst>
                              <p:cond delay="500"/>
                            </p:stCondLst>
                            <p:childTnLst>
                              <p:par>
                                <p:cTn id="73" presetID="22" presetClass="entr" presetSubtype="2"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right)">
                                      <p:cBhvr>
                                        <p:cTn id="7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P spid="14" grpId="1" bldLvl="0" animBg="1"/>
      <p:bldP spid="15" grpId="0" bldLvl="0" animBg="1"/>
      <p:bldP spid="15" grpId="1" bldLvl="0" animBg="1"/>
      <p:bldP spid="16" grpId="0" bldLvl="0" animBg="1"/>
      <p:bldP spid="17" grpId="0" bldLvl="0" animBg="1"/>
      <p:bldP spid="18" grpId="0" bldLvl="0" animBg="1"/>
      <p:bldP spid="19" grpId="0" bldLvl="0" animBg="1"/>
      <p:bldP spid="20" grpId="0" bldLvl="0" animBg="1"/>
      <p:bldP spid="21"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2"/>
          <p:cNvPicPr>
            <a:picLocks noChangeAspect="1" noChangeArrowheads="1"/>
          </p:cNvPicPr>
          <p:nvPr/>
        </p:nvPicPr>
        <p:blipFill>
          <a:blip r:embed="rId1"/>
          <a:srcRect/>
          <a:stretch>
            <a:fillRect/>
          </a:stretch>
        </p:blipFill>
        <p:spPr bwMode="auto">
          <a:xfrm>
            <a:off x="500380" y="1403350"/>
            <a:ext cx="9976485" cy="4248150"/>
          </a:xfrm>
          <a:prstGeom prst="rect">
            <a:avLst/>
          </a:prstGeom>
          <a:noFill/>
          <a:ln w="9525">
            <a:solidFill>
              <a:schemeClr val="accent6">
                <a:lumMod val="75000"/>
              </a:schemeClr>
            </a:solidFill>
            <a:miter lim="800000"/>
            <a:headEnd/>
            <a:tailEnd/>
          </a:ln>
          <a:effectLst/>
        </p:spPr>
      </p:pic>
      <p:sp>
        <p:nvSpPr>
          <p:cNvPr id="9" name="矩形 8"/>
          <p:cNvSpPr/>
          <p:nvPr/>
        </p:nvSpPr>
        <p:spPr>
          <a:xfrm>
            <a:off x="1902460" y="1465580"/>
            <a:ext cx="2392045" cy="287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线形标注 1 9"/>
          <p:cNvSpPr/>
          <p:nvPr/>
        </p:nvSpPr>
        <p:spPr>
          <a:xfrm>
            <a:off x="4934338" y="692150"/>
            <a:ext cx="1677988" cy="933450"/>
          </a:xfrm>
          <a:prstGeom prst="borderCallout1">
            <a:avLst>
              <a:gd name="adj1" fmla="val 18750"/>
              <a:gd name="adj2" fmla="val -8333"/>
              <a:gd name="adj3" fmla="val 77003"/>
              <a:gd name="adj4" fmla="val -36419"/>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检索策略：</a:t>
            </a:r>
            <a:endParaRPr kumimoji="0" lang="en-US" altLang="zh-CN" sz="1400" b="1" i="0" u="none" strike="noStrike" kern="1200" cap="none" spc="0" normalizeH="0" baseline="0" noProof="0" dirty="0">
              <a:ln>
                <a:noFill/>
              </a:ln>
              <a:solidFill>
                <a:schemeClr val="tx1"/>
              </a:solidFill>
              <a:effectLst/>
              <a:uLnTx/>
              <a:uFillTx/>
              <a:latin typeface="+mn-lt"/>
              <a:ea typeface="+mn-ea"/>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查找</a:t>
            </a:r>
            <a:r>
              <a:rPr kumimoji="0" lang="zh-CN" altLang="en-US" sz="1400" b="1" i="0" u="none" strike="noStrike" kern="1200" cap="none" spc="0" normalizeH="0" baseline="0" noProof="0" dirty="0">
                <a:ln>
                  <a:noFill/>
                </a:ln>
                <a:solidFill>
                  <a:srgbClr val="FF0000"/>
                </a:solidFill>
                <a:effectLst/>
                <a:uLnTx/>
                <a:uFillTx/>
                <a:latin typeface="+mn-lt"/>
                <a:ea typeface="+mn-ea"/>
                <a:cs typeface="+mn-cs"/>
                <a:sym typeface="+mn-ea"/>
              </a:rPr>
              <a:t>信息素养</a:t>
            </a: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相关</a:t>
            </a:r>
            <a:r>
              <a:rPr kumimoji="0" lang="zh-CN" altLang="en-US" sz="1400" b="1" i="0" u="none" strike="noStrike" kern="1200" cap="none" spc="0" normalizeH="0" baseline="0" noProof="0" dirty="0">
                <a:ln>
                  <a:noFill/>
                </a:ln>
                <a:solidFill>
                  <a:srgbClr val="FF0000"/>
                </a:solidFill>
                <a:effectLst/>
                <a:uLnTx/>
                <a:uFillTx/>
                <a:latin typeface="+mn-lt"/>
                <a:ea typeface="+mn-ea"/>
                <a:cs typeface="+mn-cs"/>
                <a:sym typeface="+mn-ea"/>
              </a:rPr>
              <a:t>英文</a:t>
            </a: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资料，并且执行</a:t>
            </a:r>
            <a:r>
              <a:rPr kumimoji="0" lang="zh-CN" altLang="en-US" sz="1400" b="1" i="0" u="none" strike="noStrike" kern="1200" cap="none" spc="0" normalizeH="0" baseline="0" noProof="0" dirty="0">
                <a:ln>
                  <a:noFill/>
                </a:ln>
                <a:solidFill>
                  <a:srgbClr val="FF0000"/>
                </a:solidFill>
                <a:effectLst/>
                <a:uLnTx/>
                <a:uFillTx/>
                <a:latin typeface="+mn-lt"/>
                <a:ea typeface="+mn-ea"/>
                <a:cs typeface="+mn-cs"/>
                <a:sym typeface="+mn-ea"/>
              </a:rPr>
              <a:t>精确检索</a:t>
            </a:r>
            <a:endParaRPr kumimoji="0" lang="zh-CN" altLang="en-US" sz="1400" b="1" i="0" u="none" strike="noStrike" kern="1200" cap="none" spc="0" normalizeH="0" baseline="0" noProof="0" dirty="0">
              <a:ln>
                <a:noFill/>
              </a:ln>
              <a:solidFill>
                <a:srgbClr val="FF0000"/>
              </a:solidFill>
              <a:effectLst/>
              <a:uLnTx/>
              <a:uFillTx/>
              <a:latin typeface="+mn-lt"/>
              <a:ea typeface="+mn-ea"/>
              <a:cs typeface="+mn-cs"/>
              <a:sym typeface="+mn-ea"/>
            </a:endParaRPr>
          </a:p>
        </p:txBody>
      </p:sp>
      <p:sp>
        <p:nvSpPr>
          <p:cNvPr id="11" name="矩形 10"/>
          <p:cNvSpPr/>
          <p:nvPr/>
        </p:nvSpPr>
        <p:spPr>
          <a:xfrm>
            <a:off x="7644200" y="2808288"/>
            <a:ext cx="538163" cy="17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2" name="Picture 3"/>
          <p:cNvPicPr>
            <a:picLocks noChangeAspect="1" noChangeArrowheads="1"/>
          </p:cNvPicPr>
          <p:nvPr/>
        </p:nvPicPr>
        <p:blipFill>
          <a:blip r:embed="rId2"/>
          <a:srcRect/>
          <a:stretch>
            <a:fillRect/>
          </a:stretch>
        </p:blipFill>
        <p:spPr bwMode="auto">
          <a:xfrm>
            <a:off x="3791338" y="2492375"/>
            <a:ext cx="4427538" cy="2438400"/>
          </a:xfrm>
          <a:prstGeom prst="rect">
            <a:avLst/>
          </a:prstGeom>
          <a:noFill/>
          <a:ln w="9525">
            <a:solidFill>
              <a:schemeClr val="accent6">
                <a:lumMod val="75000"/>
              </a:schemeClr>
            </a:solidFill>
            <a:miter lim="800000"/>
            <a:headEnd/>
            <a:tailEnd/>
          </a:ln>
          <a:effectLst/>
        </p:spPr>
      </p:pic>
      <p:sp>
        <p:nvSpPr>
          <p:cNvPr id="13" name="矩形 12"/>
          <p:cNvSpPr/>
          <p:nvPr/>
        </p:nvSpPr>
        <p:spPr>
          <a:xfrm>
            <a:off x="4108838" y="3141663"/>
            <a:ext cx="3871913" cy="3238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线形标注 1 13"/>
          <p:cNvSpPr/>
          <p:nvPr/>
        </p:nvSpPr>
        <p:spPr>
          <a:xfrm>
            <a:off x="8572888" y="2808288"/>
            <a:ext cx="1193800" cy="495300"/>
          </a:xfrm>
          <a:prstGeom prst="borderCallout1">
            <a:avLst>
              <a:gd name="adj1" fmla="val 18750"/>
              <a:gd name="adj2" fmla="val -8333"/>
              <a:gd name="adj3" fmla="val 77003"/>
              <a:gd name="adj4" fmla="val -36419"/>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文后参考文献标准格式</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15" name="矩形 14"/>
          <p:cNvSpPr/>
          <p:nvPr/>
        </p:nvSpPr>
        <p:spPr>
          <a:xfrm>
            <a:off x="4666050" y="4500563"/>
            <a:ext cx="1928813" cy="285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线形标注 1 15"/>
          <p:cNvSpPr/>
          <p:nvPr/>
        </p:nvSpPr>
        <p:spPr>
          <a:xfrm>
            <a:off x="6880613" y="5357813"/>
            <a:ext cx="1193800" cy="495300"/>
          </a:xfrm>
          <a:prstGeom prst="borderCallout1">
            <a:avLst>
              <a:gd name="adj1" fmla="val 18750"/>
              <a:gd name="adj2" fmla="val -8333"/>
              <a:gd name="adj3" fmla="val -115542"/>
              <a:gd name="adj4" fmla="val -59061"/>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导入到文献管理软件</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50186" name="矩形 1"/>
          <p:cNvSpPr/>
          <p:nvPr/>
        </p:nvSpPr>
        <p:spPr>
          <a:xfrm>
            <a:off x="1279278" y="378143"/>
            <a:ext cx="2070100" cy="521970"/>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2800" b="1" dirty="0">
                <a:solidFill>
                  <a:srgbClr val="AE1517"/>
                </a:solidFill>
                <a:latin typeface="Arial" panose="020B0604020202020204" pitchFamily="34" charset="0"/>
                <a:ea typeface="宋体" panose="02010600030101010101" pitchFamily="2" charset="-122"/>
              </a:rPr>
              <a:t>百度学术</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par>
                          <p:cTn id="33" fill="hold">
                            <p:stCondLst>
                              <p:cond delay="0"/>
                            </p:stCondLst>
                            <p:childTnLst>
                              <p:par>
                                <p:cTn id="34" presetID="22" presetClass="entr" presetSubtype="8"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P spid="11" grpId="0" bldLvl="0" animBg="1"/>
      <p:bldP spid="13" grpId="0" bldLvl="0" animBg="1"/>
      <p:bldP spid="14" grpId="0" bldLvl="0" animBg="1"/>
      <p:bldP spid="15" grpId="0" bldLvl="0" animBg="1"/>
      <p:bldP spid="16"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2"/>
          <p:cNvPicPr>
            <a:picLocks noChangeAspect="1" noChangeArrowheads="1"/>
          </p:cNvPicPr>
          <p:nvPr/>
        </p:nvPicPr>
        <p:blipFill>
          <a:blip r:embed="rId1"/>
          <a:srcRect/>
          <a:stretch>
            <a:fillRect/>
          </a:stretch>
        </p:blipFill>
        <p:spPr bwMode="auto">
          <a:xfrm>
            <a:off x="1775213" y="1403350"/>
            <a:ext cx="8701088" cy="4248150"/>
          </a:xfrm>
          <a:prstGeom prst="rect">
            <a:avLst/>
          </a:prstGeom>
          <a:noFill/>
          <a:ln w="9525">
            <a:solidFill>
              <a:schemeClr val="accent6">
                <a:lumMod val="75000"/>
              </a:schemeClr>
            </a:solidFill>
            <a:miter lim="800000"/>
            <a:headEnd/>
            <a:tailEnd/>
          </a:ln>
          <a:effectLst/>
        </p:spPr>
      </p:pic>
      <p:sp>
        <p:nvSpPr>
          <p:cNvPr id="6" name="矩形 5"/>
          <p:cNvSpPr/>
          <p:nvPr/>
        </p:nvSpPr>
        <p:spPr>
          <a:xfrm>
            <a:off x="2999175" y="1465263"/>
            <a:ext cx="1295400" cy="2873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7644200" y="2808288"/>
            <a:ext cx="538163" cy="17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7642613" y="3105150"/>
            <a:ext cx="720725" cy="17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9" name="Picture 2"/>
          <p:cNvPicPr>
            <a:picLocks noChangeAspect="1" noChangeArrowheads="1"/>
          </p:cNvPicPr>
          <p:nvPr/>
        </p:nvPicPr>
        <p:blipFill rotWithShape="1">
          <a:blip r:embed="rId2"/>
          <a:srcRect l="2187" r="2870"/>
          <a:stretch>
            <a:fillRect/>
          </a:stretch>
        </p:blipFill>
        <p:spPr bwMode="auto">
          <a:xfrm>
            <a:off x="3934213" y="2781300"/>
            <a:ext cx="5254625" cy="2457450"/>
          </a:xfrm>
          <a:prstGeom prst="rect">
            <a:avLst/>
          </a:prstGeom>
          <a:noFill/>
          <a:ln w="9525">
            <a:solidFill>
              <a:schemeClr val="accent6">
                <a:lumMod val="75000"/>
              </a:schemeClr>
            </a:solidFill>
            <a:miter lim="800000"/>
            <a:headEnd/>
            <a:tailEnd/>
          </a:ln>
          <a:effectLst/>
        </p:spPr>
      </p:pic>
      <p:pic>
        <p:nvPicPr>
          <p:cNvPr id="10" name="Picture 3"/>
          <p:cNvPicPr>
            <a:picLocks noChangeAspect="1" noChangeArrowheads="1"/>
          </p:cNvPicPr>
          <p:nvPr/>
        </p:nvPicPr>
        <p:blipFill>
          <a:blip r:embed="rId3"/>
          <a:srcRect/>
          <a:stretch>
            <a:fillRect/>
          </a:stretch>
        </p:blipFill>
        <p:spPr bwMode="auto">
          <a:xfrm>
            <a:off x="1789500" y="2119313"/>
            <a:ext cx="4483100" cy="4625975"/>
          </a:xfrm>
          <a:prstGeom prst="rect">
            <a:avLst/>
          </a:prstGeom>
          <a:noFill/>
          <a:ln w="9525">
            <a:solidFill>
              <a:schemeClr val="accent6">
                <a:lumMod val="75000"/>
              </a:schemeClr>
            </a:solidFill>
            <a:miter lim="800000"/>
            <a:headEnd/>
            <a:tailEnd/>
          </a:ln>
          <a:effectLst/>
        </p:spPr>
      </p:pic>
      <p:sp>
        <p:nvSpPr>
          <p:cNvPr id="11" name="矩形 10"/>
          <p:cNvSpPr/>
          <p:nvPr/>
        </p:nvSpPr>
        <p:spPr>
          <a:xfrm>
            <a:off x="7895025" y="3357563"/>
            <a:ext cx="755650" cy="215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2232" name="矩形 1"/>
          <p:cNvSpPr/>
          <p:nvPr/>
        </p:nvSpPr>
        <p:spPr>
          <a:xfrm>
            <a:off x="1195140" y="323215"/>
            <a:ext cx="2070100" cy="521970"/>
          </a:xfrm>
          <a:prstGeom prst="rect">
            <a:avLst/>
          </a:prstGeom>
          <a:noFill/>
          <a:ln w="9525">
            <a:noFill/>
          </a:ln>
        </p:spPr>
        <p:txBody>
          <a:bodyPr wrap="none" anchor="t">
            <a:spAutoFit/>
          </a:bodyPr>
          <a:p>
            <a:pPr lvl="1" algn="l">
              <a:spcAft>
                <a:spcPts val="1200"/>
              </a:spcAft>
              <a:buFont typeface="Wingdings" panose="05000000000000000000" pitchFamily="2" charset="2"/>
            </a:pPr>
            <a:r>
              <a:rPr lang="zh-CN" altLang="en-US" sz="2800" b="1" dirty="0">
                <a:solidFill>
                  <a:srgbClr val="AE1517"/>
                </a:solidFill>
                <a:latin typeface="Arial" panose="020B0604020202020204" pitchFamily="34" charset="0"/>
                <a:ea typeface="宋体" panose="02010600030101010101" pitchFamily="2" charset="-122"/>
              </a:rPr>
              <a:t>百度学术</a:t>
            </a:r>
            <a:endParaRPr lang="zh-CN" altLang="en-US" sz="2800" b="1" dirty="0">
              <a:solidFill>
                <a:srgbClr val="AE1517"/>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3490" name="Picture 2"/>
          <p:cNvPicPr>
            <a:picLocks noChangeAspect="1" noChangeArrowheads="1"/>
          </p:cNvPicPr>
          <p:nvPr/>
        </p:nvPicPr>
        <p:blipFill>
          <a:blip r:embed="rId1"/>
          <a:srcRect r="3011"/>
          <a:stretch>
            <a:fillRect/>
          </a:stretch>
        </p:blipFill>
        <p:spPr bwMode="auto">
          <a:xfrm>
            <a:off x="3791338" y="1700213"/>
            <a:ext cx="6661150" cy="4235450"/>
          </a:xfrm>
          <a:prstGeom prst="rect">
            <a:avLst/>
          </a:prstGeom>
          <a:noFill/>
          <a:ln w="9525">
            <a:solidFill>
              <a:schemeClr val="accent6">
                <a:lumMod val="75000"/>
              </a:schemeClr>
            </a:solidFill>
            <a:miter lim="800000"/>
            <a:headEnd/>
            <a:tailEnd/>
          </a:ln>
          <a:effectLst/>
        </p:spPr>
      </p:pic>
      <p:pic>
        <p:nvPicPr>
          <p:cNvPr id="30724" name="Picture 4" descr="http://ec4.images-amazon.com/images/I/51BXV02CjYL._SL500_AA300_.jpg"/>
          <p:cNvPicPr>
            <a:picLocks noChangeAspect="1"/>
          </p:cNvPicPr>
          <p:nvPr/>
        </p:nvPicPr>
        <p:blipFill>
          <a:blip r:embed="rId2"/>
          <a:srcRect l="8511" r="8510"/>
          <a:stretch>
            <a:fillRect/>
          </a:stretch>
        </p:blipFill>
        <p:spPr>
          <a:xfrm>
            <a:off x="7523550" y="2214563"/>
            <a:ext cx="2786063" cy="3357562"/>
          </a:xfrm>
          <a:prstGeom prst="rect">
            <a:avLst/>
          </a:prstGeom>
          <a:noFill/>
          <a:ln w="9525">
            <a:noFill/>
          </a:ln>
        </p:spPr>
      </p:pic>
      <p:sp>
        <p:nvSpPr>
          <p:cNvPr id="54275" name="文本框 124936"/>
          <p:cNvSpPr txBox="1"/>
          <p:nvPr/>
        </p:nvSpPr>
        <p:spPr>
          <a:xfrm>
            <a:off x="1183393" y="320040"/>
            <a:ext cx="3240087" cy="814070"/>
          </a:xfrm>
          <a:prstGeom prst="rect">
            <a:avLst/>
          </a:prstGeom>
          <a:noFill/>
          <a:ln w="9525">
            <a:noFill/>
          </a:ln>
        </p:spPr>
        <p:txBody>
          <a:bodyPr bIns="91440" anchor="b">
            <a:spAutoFit/>
          </a:bodyPr>
          <a:p>
            <a:pPr algn="ctr">
              <a:spcBef>
                <a:spcPct val="50000"/>
              </a:spcBef>
            </a:pPr>
            <a:r>
              <a:rPr lang="en-US" altLang="zh-CN" sz="4400" b="1">
                <a:solidFill>
                  <a:srgbClr val="AE1517"/>
                </a:solidFill>
                <a:latin typeface="Arial" panose="020B0604020202020204" pitchFamily="34" charset="0"/>
              </a:rPr>
              <a:t>Google</a:t>
            </a:r>
            <a:endParaRPr lang="en-US" altLang="zh-CN" sz="4400" b="1" dirty="0">
              <a:solidFill>
                <a:srgbClr val="AE1517"/>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wedge">
                                      <p:cBhvr>
                                        <p:cTn id="7" dur="2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矩形 1"/>
          <p:cNvSpPr/>
          <p:nvPr/>
        </p:nvSpPr>
        <p:spPr>
          <a:xfrm>
            <a:off x="1044010" y="363220"/>
            <a:ext cx="3466465" cy="583565"/>
          </a:xfrm>
          <a:prstGeom prst="rect">
            <a:avLst/>
          </a:prstGeom>
          <a:noFill/>
          <a:ln w="9525">
            <a:noFill/>
          </a:ln>
        </p:spPr>
        <p:txBody>
          <a:bodyPr wrap="none" anchor="t">
            <a:spAutoFit/>
          </a:bodyPr>
          <a:p>
            <a:pPr lvl="1" algn="l">
              <a:spcAft>
                <a:spcPts val="1200"/>
              </a:spcAft>
              <a:buFont typeface="Wingdings" panose="05000000000000000000" pitchFamily="2" charset="2"/>
            </a:pPr>
            <a:r>
              <a:rPr lang="en-US" altLang="zh-CN" sz="3200" b="1">
                <a:solidFill>
                  <a:srgbClr val="AE1517"/>
                </a:solidFill>
                <a:latin typeface="Arial" panose="020B0604020202020204" pitchFamily="34" charset="0"/>
                <a:ea typeface="宋体" panose="02010600030101010101" pitchFamily="2" charset="-122"/>
              </a:rPr>
              <a:t>Google</a:t>
            </a:r>
            <a:r>
              <a:rPr lang="en-US" altLang="zh-CN" sz="2800" b="1">
                <a:solidFill>
                  <a:srgbClr val="AE1517"/>
                </a:solidFill>
                <a:latin typeface="Arial" panose="020B0604020202020204" pitchFamily="34" charset="0"/>
                <a:ea typeface="宋体" panose="02010600030101010101" pitchFamily="2" charset="-122"/>
              </a:rPr>
              <a:t>——</a:t>
            </a:r>
            <a:r>
              <a:rPr lang="zh-CN" altLang="en-US" sz="2800" b="1" dirty="0">
                <a:solidFill>
                  <a:srgbClr val="AE1517"/>
                </a:solidFill>
                <a:latin typeface="Arial" panose="020B0604020202020204" pitchFamily="34" charset="0"/>
                <a:ea typeface="宋体" panose="02010600030101010101" pitchFamily="2" charset="-122"/>
              </a:rPr>
              <a:t>翻译</a:t>
            </a:r>
            <a:endParaRPr lang="zh-CN" altLang="en-US" sz="2800" b="1" dirty="0">
              <a:solidFill>
                <a:srgbClr val="AE1517"/>
              </a:solidFill>
              <a:latin typeface="Arial" panose="020B0604020202020204" pitchFamily="34" charset="0"/>
              <a:ea typeface="宋体" panose="02010600030101010101" pitchFamily="2" charset="-122"/>
            </a:endParaRPr>
          </a:p>
        </p:txBody>
      </p:sp>
      <p:pic>
        <p:nvPicPr>
          <p:cNvPr id="6" name="Picture 3"/>
          <p:cNvPicPr>
            <a:picLocks noChangeAspect="1" noChangeArrowheads="1"/>
          </p:cNvPicPr>
          <p:nvPr/>
        </p:nvPicPr>
        <p:blipFill>
          <a:blip r:embed="rId1"/>
          <a:srcRect/>
          <a:stretch>
            <a:fillRect/>
          </a:stretch>
        </p:blipFill>
        <p:spPr bwMode="auto">
          <a:xfrm>
            <a:off x="3791338" y="1628775"/>
            <a:ext cx="6651625" cy="3624263"/>
          </a:xfrm>
          <a:prstGeom prst="rect">
            <a:avLst/>
          </a:prstGeom>
          <a:noFill/>
          <a:ln w="9525">
            <a:solidFill>
              <a:schemeClr val="accent6">
                <a:lumMod val="75000"/>
              </a:schemeClr>
            </a:solidFill>
            <a:miter lim="800000"/>
            <a:headEnd/>
            <a:tailEnd/>
          </a:ln>
          <a:effectLst/>
        </p:spPr>
      </p:pic>
      <p:pic>
        <p:nvPicPr>
          <p:cNvPr id="56323" name="Picture 4"/>
          <p:cNvPicPr>
            <a:picLocks noChangeAspect="1"/>
          </p:cNvPicPr>
          <p:nvPr/>
        </p:nvPicPr>
        <p:blipFill>
          <a:blip r:embed="rId2"/>
          <a:srcRect b="27875"/>
          <a:stretch>
            <a:fillRect/>
          </a:stretch>
        </p:blipFill>
        <p:spPr>
          <a:xfrm>
            <a:off x="4439038" y="4941888"/>
            <a:ext cx="2495550" cy="285750"/>
          </a:xfrm>
          <a:prstGeom prst="rect">
            <a:avLst/>
          </a:prstGeom>
          <a:noFill/>
          <a:ln w="9525">
            <a:noFill/>
          </a:ln>
        </p:spPr>
      </p:pic>
      <p:sp>
        <p:nvSpPr>
          <p:cNvPr id="9" name="矩形 8"/>
          <p:cNvSpPr/>
          <p:nvPr/>
        </p:nvSpPr>
        <p:spPr>
          <a:xfrm>
            <a:off x="4294575" y="4941888"/>
            <a:ext cx="2714625" cy="3238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a:off x="3934213" y="3644900"/>
            <a:ext cx="2592388" cy="3238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6983" name="线形标注 1 10"/>
          <p:cNvSpPr/>
          <p:nvPr/>
        </p:nvSpPr>
        <p:spPr>
          <a:xfrm>
            <a:off x="4510475" y="2565400"/>
            <a:ext cx="1438275" cy="792163"/>
          </a:xfrm>
          <a:prstGeom prst="borderCallout1">
            <a:avLst>
              <a:gd name="adj1" fmla="val 14431"/>
              <a:gd name="adj2" fmla="val 105296"/>
              <a:gd name="adj3" fmla="val 120241"/>
              <a:gd name="adj4" fmla="val 143269"/>
            </a:avLst>
          </a:prstGeom>
          <a:solidFill>
            <a:schemeClr val="bg1"/>
          </a:solidFill>
          <a:ln w="19050" cap="flat" cmpd="sng">
            <a:solidFill>
              <a:srgbClr val="C00000"/>
            </a:solidFill>
            <a:prstDash val="solid"/>
            <a:miter/>
            <a:headEnd type="none" w="med" len="med"/>
            <a:tailEnd type="none" w="med" len="med"/>
          </a:ln>
        </p:spPr>
        <p:txBody>
          <a:bodyPr anchor="ctr"/>
          <a:p>
            <a:r>
              <a:rPr lang="zh-CN" altLang="en-US" sz="1400" b="1" dirty="0">
                <a:solidFill>
                  <a:schemeClr val="tx1"/>
                </a:solidFill>
                <a:latin typeface="Georgia" panose="02040502050405020303" pitchFamily="18" charset="0"/>
                <a:ea typeface="宋体" panose="02010600030101010101" pitchFamily="2" charset="-122"/>
              </a:rPr>
              <a:t>方式一：</a:t>
            </a:r>
            <a:endParaRPr lang="en-US" altLang="zh-CN" sz="1400" b="1">
              <a:solidFill>
                <a:schemeClr val="tx1"/>
              </a:solidFill>
              <a:latin typeface="Georgia" panose="02040502050405020303" pitchFamily="18" charset="0"/>
              <a:ea typeface="宋体" panose="02010600030101010101" pitchFamily="2" charset="-122"/>
            </a:endParaRPr>
          </a:p>
          <a:p>
            <a:r>
              <a:rPr lang="zh-CN" altLang="en-US" sz="1400" b="1" dirty="0">
                <a:solidFill>
                  <a:schemeClr val="tx1"/>
                </a:solidFill>
                <a:latin typeface="Georgia" panose="02040502050405020303" pitchFamily="18" charset="0"/>
                <a:ea typeface="宋体" panose="02010600030101010101" pitchFamily="2" charset="-122"/>
              </a:rPr>
              <a:t>输入需要翻译的内容</a:t>
            </a:r>
            <a:endParaRPr lang="zh-CN" altLang="en-US" sz="1400" b="1" dirty="0">
              <a:solidFill>
                <a:schemeClr val="tx1"/>
              </a:solidFill>
              <a:latin typeface="Georgia" panose="02040502050405020303" pitchFamily="18" charset="0"/>
              <a:ea typeface="宋体" panose="02010600030101010101" pitchFamily="2" charset="-122"/>
            </a:endParaRPr>
          </a:p>
        </p:txBody>
      </p:sp>
      <p:sp>
        <p:nvSpPr>
          <p:cNvPr id="12" name="线形标注 1 11"/>
          <p:cNvSpPr/>
          <p:nvPr/>
        </p:nvSpPr>
        <p:spPr>
          <a:xfrm>
            <a:off x="6815525" y="5805488"/>
            <a:ext cx="1439863" cy="792163"/>
          </a:xfrm>
          <a:prstGeom prst="borderCallout1">
            <a:avLst>
              <a:gd name="adj1" fmla="val 18750"/>
              <a:gd name="adj2" fmla="val -8333"/>
              <a:gd name="adj3" fmla="val -46618"/>
              <a:gd name="adj4" fmla="val -48139"/>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方式二：</a:t>
            </a:r>
            <a:endParaRPr kumimoji="0" lang="en-US" altLang="zh-CN" sz="1400" b="1" i="0" u="none" strike="noStrike" kern="1200" cap="none" spc="0" normalizeH="0" baseline="0" noProof="0" dirty="0">
              <a:ln>
                <a:noFill/>
              </a:ln>
              <a:solidFill>
                <a:schemeClr val="tx1"/>
              </a:solidFill>
              <a:effectLst/>
              <a:uLnTx/>
              <a:uFillTx/>
              <a:latin typeface="+mn-lt"/>
              <a:ea typeface="+mn-ea"/>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上传文档，整篇翻译</a:t>
            </a:r>
            <a:endParaRPr kumimoji="0" lang="en-US" altLang="zh-CN"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13" name="线形标注 1 12"/>
          <p:cNvSpPr/>
          <p:nvPr/>
        </p:nvSpPr>
        <p:spPr>
          <a:xfrm>
            <a:off x="9109463" y="3198813"/>
            <a:ext cx="977900" cy="412750"/>
          </a:xfrm>
          <a:prstGeom prst="borderCallout1">
            <a:avLst>
              <a:gd name="adj1" fmla="val 18750"/>
              <a:gd name="adj2" fmla="val -8333"/>
              <a:gd name="adj3" fmla="val 118317"/>
              <a:gd name="adj4" fmla="val -48139"/>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rPr>
              <a:t>翻译结果</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6983"/>
                                        </p:tgtEl>
                                        <p:attrNameLst>
                                          <p:attrName>style.visibility</p:attrName>
                                        </p:attrNameLst>
                                      </p:cBhvr>
                                      <p:to>
                                        <p:strVal val="visible"/>
                                      </p:to>
                                    </p:set>
                                    <p:animEffect transition="in" filter="wipe(left)">
                                      <p:cBhvr>
                                        <p:cTn id="11" dur="500"/>
                                        <p:tgtEl>
                                          <p:spTgt spid="12698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edge">
                                      <p:cBhvr>
                                        <p:cTn id="20" dur="500"/>
                                        <p:tgtEl>
                                          <p:spTgt spid="9"/>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26983" grpId="0" bldLvl="0" animBg="1"/>
      <p:bldP spid="12" grpId="0" bldLvl="0" animBg="1"/>
      <p:bldP spid="13"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矩形 1"/>
          <p:cNvSpPr/>
          <p:nvPr/>
        </p:nvSpPr>
        <p:spPr>
          <a:xfrm>
            <a:off x="-34290" y="747395"/>
            <a:ext cx="11618595" cy="6108065"/>
          </a:xfrm>
          <a:prstGeom prst="rect">
            <a:avLst/>
          </a:prstGeom>
          <a:noFill/>
          <a:ln w="9525">
            <a:noFill/>
          </a:ln>
        </p:spPr>
        <p:txBody>
          <a:bodyPr wrap="square" anchor="t">
            <a:spAutoFit/>
          </a:bodyPr>
          <a:p>
            <a:pPr lvl="1" algn="l">
              <a:spcAft>
                <a:spcPts val="1200"/>
              </a:spcAft>
              <a:buFont typeface="Wingdings" panose="05000000000000000000" pitchFamily="2" charset="2"/>
            </a:pPr>
            <a:endParaRPr lang="en-US" altLang="zh-CN" sz="2800" b="1">
              <a:solidFill>
                <a:schemeClr val="tx1"/>
              </a:solidFill>
              <a:latin typeface="Arial" panose="020B0604020202020204" pitchFamily="34" charset="0"/>
              <a:ea typeface="宋体" panose="02010600030101010101" pitchFamily="2" charset="-122"/>
            </a:endParaRPr>
          </a:p>
          <a:p>
            <a:pPr lvl="2" indent="0" algn="l">
              <a:spcAft>
                <a:spcPts val="600"/>
              </a:spcAft>
              <a:buFont typeface="Wingdings" panose="05000000000000000000" pitchFamily="2" charset="2"/>
              <a:buChar char="Ø"/>
            </a:pPr>
            <a:r>
              <a:rPr lang="en-US" altLang="zh-CN" sz="2400" b="1">
                <a:solidFill>
                  <a:srgbClr val="0070C0"/>
                </a:solidFill>
                <a:latin typeface="Arial" panose="020B0604020202020204" pitchFamily="34" charset="0"/>
                <a:ea typeface="宋体" panose="02010600030101010101" pitchFamily="2" charset="-122"/>
              </a:rPr>
              <a:t>PDF</a:t>
            </a:r>
            <a:endParaRPr lang="en-US" altLang="zh-CN" sz="2400" b="1">
              <a:solidFill>
                <a:srgbClr val="0070C0"/>
              </a:solidFill>
              <a:latin typeface="Arial" panose="020B0604020202020204" pitchFamily="34" charset="0"/>
              <a:ea typeface="宋体" panose="02010600030101010101" pitchFamily="2" charset="-122"/>
            </a:endParaRPr>
          </a:p>
          <a:p>
            <a:pPr lvl="2" indent="0" algn="l">
              <a:spcAft>
                <a:spcPts val="600"/>
              </a:spcAft>
              <a:buFont typeface="Wingdings" panose="05000000000000000000" pitchFamily="2" charset="2"/>
              <a:buChar char="Ø"/>
            </a:pPr>
            <a:r>
              <a:rPr lang="en-US" altLang="zh-CN" sz="2400" b="1">
                <a:solidFill>
                  <a:srgbClr val="0070C0"/>
                </a:solidFill>
                <a:latin typeface="Arial" panose="020B0604020202020204" pitchFamily="34" charset="0"/>
                <a:ea typeface="宋体" panose="02010600030101010101" pitchFamily="2" charset="-122"/>
              </a:rPr>
              <a:t>Excel</a:t>
            </a:r>
            <a:r>
              <a:rPr lang="zh-CN" altLang="en-US" sz="2400" b="1" dirty="0">
                <a:solidFill>
                  <a:srgbClr val="0070C0"/>
                </a:solidFill>
                <a:latin typeface="Arial" panose="020B0604020202020204" pitchFamily="34" charset="0"/>
                <a:ea typeface="宋体" panose="02010600030101010101" pitchFamily="2" charset="-122"/>
              </a:rPr>
              <a:t>（</a:t>
            </a:r>
            <a:r>
              <a:rPr lang="en-US" altLang="zh-CN" sz="2400" b="1" err="1">
                <a:solidFill>
                  <a:srgbClr val="0070C0"/>
                </a:solidFill>
                <a:latin typeface="Arial" panose="020B0604020202020204" pitchFamily="34" charset="0"/>
                <a:ea typeface="宋体" panose="02010600030101010101" pitchFamily="2" charset="-122"/>
              </a:rPr>
              <a:t>xls</a:t>
            </a:r>
            <a:r>
              <a:rPr lang="zh-CN" altLang="en-US" sz="2400" b="1" dirty="0">
                <a:solidFill>
                  <a:srgbClr val="0070C0"/>
                </a:solidFill>
                <a:latin typeface="Arial" panose="020B0604020202020204" pitchFamily="34" charset="0"/>
                <a:ea typeface="宋体" panose="02010600030101010101" pitchFamily="2" charset="-122"/>
              </a:rPr>
              <a:t>）</a:t>
            </a:r>
            <a:endParaRPr lang="en-US" altLang="zh-CN" sz="2400" b="1">
              <a:solidFill>
                <a:srgbClr val="0070C0"/>
              </a:solidFill>
              <a:latin typeface="Arial" panose="020B0604020202020204" pitchFamily="34" charset="0"/>
              <a:ea typeface="宋体" panose="02010600030101010101" pitchFamily="2" charset="-122"/>
            </a:endParaRPr>
          </a:p>
          <a:p>
            <a:pPr lvl="2" indent="0" algn="l">
              <a:spcAft>
                <a:spcPts val="600"/>
              </a:spcAft>
              <a:buFont typeface="Wingdings" panose="05000000000000000000" pitchFamily="2" charset="2"/>
              <a:buChar char="Ø"/>
            </a:pPr>
            <a:r>
              <a:rPr lang="en-US" altLang="zh-CN" sz="2400" b="1">
                <a:solidFill>
                  <a:srgbClr val="0070C0"/>
                </a:solidFill>
                <a:latin typeface="Arial" panose="020B0604020202020204" pitchFamily="34" charset="0"/>
                <a:ea typeface="宋体" panose="02010600030101010101" pitchFamily="2" charset="-122"/>
              </a:rPr>
              <a:t>PPT</a:t>
            </a:r>
            <a:endParaRPr lang="en-US" altLang="zh-CN" sz="2400" b="1">
              <a:solidFill>
                <a:srgbClr val="0070C0"/>
              </a:solidFill>
              <a:latin typeface="Arial" panose="020B0604020202020204" pitchFamily="34" charset="0"/>
              <a:ea typeface="宋体" panose="02010600030101010101" pitchFamily="2" charset="-122"/>
            </a:endParaRPr>
          </a:p>
          <a:p>
            <a:pPr lvl="2" indent="0" algn="l">
              <a:spcAft>
                <a:spcPts val="600"/>
              </a:spcAft>
              <a:buFont typeface="Wingdings" panose="05000000000000000000" pitchFamily="2" charset="2"/>
              <a:buChar char="Ø"/>
            </a:pPr>
            <a:r>
              <a:rPr lang="en-US" altLang="zh-CN" sz="2400" b="1">
                <a:solidFill>
                  <a:srgbClr val="0070C0"/>
                </a:solidFill>
                <a:latin typeface="Arial" panose="020B0604020202020204" pitchFamily="34" charset="0"/>
                <a:ea typeface="宋体" panose="02010600030101010101" pitchFamily="2" charset="-122"/>
              </a:rPr>
              <a:t>DOC</a:t>
            </a:r>
            <a:endParaRPr lang="en-US" altLang="zh-CN" sz="2400" b="1">
              <a:solidFill>
                <a:srgbClr val="0070C0"/>
              </a:solidFill>
              <a:latin typeface="Arial" panose="020B0604020202020204" pitchFamily="34" charset="0"/>
              <a:ea typeface="宋体" panose="02010600030101010101" pitchFamily="2" charset="-122"/>
            </a:endParaRPr>
          </a:p>
          <a:p>
            <a:pPr lvl="2" indent="0" algn="l">
              <a:spcAft>
                <a:spcPts val="600"/>
              </a:spcAft>
              <a:buFont typeface="Wingdings" panose="05000000000000000000" pitchFamily="2" charset="2"/>
              <a:buChar char="Ø"/>
            </a:pPr>
            <a:r>
              <a:rPr lang="en-US" altLang="zh-CN" sz="2400" b="1">
                <a:solidFill>
                  <a:srgbClr val="0070C0"/>
                </a:solidFill>
                <a:latin typeface="Arial" panose="020B0604020202020204" pitchFamily="34" charset="0"/>
                <a:ea typeface="宋体" panose="02010600030101010101" pitchFamily="2" charset="-122"/>
              </a:rPr>
              <a:t>Rich Text Format</a:t>
            </a:r>
            <a:r>
              <a:rPr lang="zh-CN" altLang="en-US" sz="2400" b="1" dirty="0">
                <a:solidFill>
                  <a:srgbClr val="0070C0"/>
                </a:solidFill>
                <a:latin typeface="Arial" panose="020B0604020202020204" pitchFamily="34" charset="0"/>
                <a:ea typeface="宋体" panose="02010600030101010101" pitchFamily="2" charset="-122"/>
              </a:rPr>
              <a:t>（</a:t>
            </a:r>
            <a:r>
              <a:rPr lang="en-US" altLang="zh-CN" sz="2400" b="1">
                <a:solidFill>
                  <a:srgbClr val="0070C0"/>
                </a:solidFill>
                <a:latin typeface="Arial" panose="020B0604020202020204" pitchFamily="34" charset="0"/>
                <a:ea typeface="宋体" panose="02010600030101010101" pitchFamily="2" charset="-122"/>
              </a:rPr>
              <a:t>rtf</a:t>
            </a:r>
            <a:r>
              <a:rPr lang="zh-CN" altLang="en-US" sz="2400" b="1" dirty="0">
                <a:solidFill>
                  <a:srgbClr val="0070C0"/>
                </a:solidFill>
                <a:latin typeface="Arial" panose="020B0604020202020204" pitchFamily="34" charset="0"/>
                <a:ea typeface="宋体" panose="02010600030101010101" pitchFamily="2" charset="-122"/>
              </a:rPr>
              <a:t>） （前五种格式百度也可以限定）</a:t>
            </a:r>
            <a:endParaRPr lang="en-US" altLang="zh-CN" sz="2400" b="1">
              <a:solidFill>
                <a:srgbClr val="0070C0"/>
              </a:solidFill>
              <a:latin typeface="Arial" panose="020B0604020202020204" pitchFamily="34" charset="0"/>
              <a:ea typeface="宋体" panose="02010600030101010101" pitchFamily="2" charset="-122"/>
            </a:endParaRPr>
          </a:p>
          <a:p>
            <a:pPr lvl="2" indent="0" algn="l">
              <a:spcAft>
                <a:spcPts val="1200"/>
              </a:spcAft>
              <a:buFont typeface="Wingdings" panose="05000000000000000000" pitchFamily="2" charset="2"/>
              <a:buChar char="Ø"/>
            </a:pPr>
            <a:r>
              <a:rPr lang="en-US" altLang="zh-CN" sz="2400" b="1">
                <a:solidFill>
                  <a:schemeClr val="tx1"/>
                </a:solidFill>
                <a:latin typeface="Arial" panose="020B0604020202020204" pitchFamily="34" charset="0"/>
                <a:ea typeface="宋体" panose="02010600030101010101" pitchFamily="2" charset="-122"/>
              </a:rPr>
              <a:t>PostScript</a:t>
            </a:r>
            <a:endParaRPr lang="en-US" altLang="zh-CN" sz="2400" b="1">
              <a:solidFill>
                <a:schemeClr val="tx1"/>
              </a:solidFill>
              <a:latin typeface="Arial" panose="020B0604020202020204" pitchFamily="34" charset="0"/>
              <a:ea typeface="宋体" panose="02010600030101010101" pitchFamily="2" charset="-122"/>
            </a:endParaRPr>
          </a:p>
          <a:p>
            <a:pPr lvl="2" indent="0" algn="l">
              <a:spcAft>
                <a:spcPts val="1200"/>
              </a:spcAft>
              <a:buFont typeface="Wingdings" panose="05000000000000000000" pitchFamily="2" charset="2"/>
              <a:buChar char="Ø"/>
            </a:pPr>
            <a:r>
              <a:rPr lang="en-US" altLang="zh-CN" sz="2400" b="1">
                <a:solidFill>
                  <a:schemeClr val="tx1"/>
                </a:solidFill>
                <a:latin typeface="Arial" panose="020B0604020202020204" pitchFamily="34" charset="0"/>
                <a:ea typeface="宋体" panose="02010600030101010101" pitchFamily="2" charset="-122"/>
              </a:rPr>
              <a:t>Autodesk DWF</a:t>
            </a:r>
            <a:r>
              <a:rPr lang="zh-CN" altLang="en-US" sz="2400" b="1" dirty="0">
                <a:solidFill>
                  <a:schemeClr val="tx1"/>
                </a:solidFill>
                <a:latin typeface="Arial" panose="020B0604020202020204" pitchFamily="34" charset="0"/>
                <a:ea typeface="宋体" panose="02010600030101010101" pitchFamily="2" charset="-122"/>
              </a:rPr>
              <a:t>（</a:t>
            </a:r>
            <a:r>
              <a:rPr lang="en-US" altLang="zh-CN" sz="2400" b="1" err="1">
                <a:solidFill>
                  <a:schemeClr val="tx1"/>
                </a:solidFill>
                <a:latin typeface="Arial" panose="020B0604020202020204" pitchFamily="34" charset="0"/>
                <a:ea typeface="宋体" panose="02010600030101010101" pitchFamily="2" charset="-122"/>
              </a:rPr>
              <a:t>dwf</a:t>
            </a:r>
            <a:r>
              <a:rPr lang="zh-CN" altLang="en-US" sz="2400" b="1" dirty="0">
                <a:solidFill>
                  <a:schemeClr val="tx1"/>
                </a:solidFill>
                <a:latin typeface="Arial" panose="020B0604020202020204" pitchFamily="34" charset="0"/>
                <a:ea typeface="宋体" panose="02010600030101010101" pitchFamily="2" charset="-122"/>
              </a:rPr>
              <a:t>）</a:t>
            </a:r>
            <a:endParaRPr lang="en-US" altLang="zh-CN" sz="2400" b="1">
              <a:solidFill>
                <a:schemeClr val="tx1"/>
              </a:solidFill>
              <a:latin typeface="Arial" panose="020B0604020202020204" pitchFamily="34" charset="0"/>
              <a:ea typeface="宋体" panose="02010600030101010101" pitchFamily="2" charset="-122"/>
            </a:endParaRPr>
          </a:p>
          <a:p>
            <a:pPr lvl="2" indent="0" algn="l">
              <a:spcAft>
                <a:spcPts val="1200"/>
              </a:spcAft>
              <a:buFont typeface="Wingdings" panose="05000000000000000000" pitchFamily="2" charset="2"/>
              <a:buChar char="Ø"/>
            </a:pPr>
            <a:r>
              <a:rPr lang="en-US" altLang="zh-CN" sz="2400" b="1">
                <a:solidFill>
                  <a:schemeClr val="tx1"/>
                </a:solidFill>
                <a:latin typeface="Arial" panose="020B0604020202020204" pitchFamily="34" charset="0"/>
                <a:ea typeface="宋体" panose="02010600030101010101" pitchFamily="2" charset="-122"/>
              </a:rPr>
              <a:t>Google Earth KML</a:t>
            </a:r>
            <a:r>
              <a:rPr lang="zh-CN" altLang="en-US" sz="2400" b="1" dirty="0">
                <a:solidFill>
                  <a:schemeClr val="tx1"/>
                </a:solidFill>
                <a:latin typeface="Arial" panose="020B0604020202020204" pitchFamily="34" charset="0"/>
                <a:ea typeface="宋体" panose="02010600030101010101" pitchFamily="2" charset="-122"/>
              </a:rPr>
              <a:t>（</a:t>
            </a:r>
            <a:r>
              <a:rPr lang="en-US" altLang="zh-CN" sz="2400" b="1" err="1">
                <a:solidFill>
                  <a:schemeClr val="tx1"/>
                </a:solidFill>
                <a:latin typeface="Arial" panose="020B0604020202020204" pitchFamily="34" charset="0"/>
                <a:ea typeface="宋体" panose="02010600030101010101" pitchFamily="2" charset="-122"/>
              </a:rPr>
              <a:t>kml</a:t>
            </a:r>
            <a:r>
              <a:rPr lang="zh-CN" altLang="en-US" sz="2400" b="1" dirty="0">
                <a:solidFill>
                  <a:schemeClr val="tx1"/>
                </a:solidFill>
                <a:latin typeface="Arial" panose="020B0604020202020204" pitchFamily="34" charset="0"/>
                <a:ea typeface="宋体" panose="02010600030101010101" pitchFamily="2" charset="-122"/>
              </a:rPr>
              <a:t>）</a:t>
            </a:r>
            <a:endParaRPr lang="en-US" altLang="zh-CN" sz="2400" b="1">
              <a:solidFill>
                <a:schemeClr val="tx1"/>
              </a:solidFill>
              <a:latin typeface="Arial" panose="020B0604020202020204" pitchFamily="34" charset="0"/>
              <a:ea typeface="宋体" panose="02010600030101010101" pitchFamily="2" charset="-122"/>
            </a:endParaRPr>
          </a:p>
          <a:p>
            <a:pPr lvl="2" indent="0" algn="l">
              <a:spcAft>
                <a:spcPts val="1200"/>
              </a:spcAft>
              <a:buFont typeface="Wingdings" panose="05000000000000000000" pitchFamily="2" charset="2"/>
              <a:buChar char="Ø"/>
            </a:pPr>
            <a:r>
              <a:rPr lang="en-US" altLang="zh-CN" sz="2400" b="1">
                <a:solidFill>
                  <a:schemeClr val="tx1"/>
                </a:solidFill>
                <a:latin typeface="Arial" panose="020B0604020202020204" pitchFamily="34" charset="0"/>
                <a:ea typeface="宋体" panose="02010600030101010101" pitchFamily="2" charset="-122"/>
              </a:rPr>
              <a:t>Google Earth KMZ</a:t>
            </a:r>
            <a:r>
              <a:rPr lang="zh-CN" altLang="en-US" sz="2400" b="1" dirty="0">
                <a:solidFill>
                  <a:schemeClr val="tx1"/>
                </a:solidFill>
                <a:latin typeface="Arial" panose="020B0604020202020204" pitchFamily="34" charset="0"/>
                <a:ea typeface="宋体" panose="02010600030101010101" pitchFamily="2" charset="-122"/>
              </a:rPr>
              <a:t>（</a:t>
            </a:r>
            <a:r>
              <a:rPr lang="en-US" altLang="zh-CN" sz="2400" b="1" err="1">
                <a:solidFill>
                  <a:schemeClr val="tx1"/>
                </a:solidFill>
                <a:latin typeface="Arial" panose="020B0604020202020204" pitchFamily="34" charset="0"/>
                <a:ea typeface="宋体" panose="02010600030101010101" pitchFamily="2" charset="-122"/>
              </a:rPr>
              <a:t>kmz</a:t>
            </a:r>
            <a:r>
              <a:rPr lang="zh-CN" altLang="en-US" sz="2400" b="1" dirty="0">
                <a:solidFill>
                  <a:schemeClr val="tx1"/>
                </a:solidFill>
                <a:latin typeface="Arial" panose="020B0604020202020204" pitchFamily="34" charset="0"/>
                <a:ea typeface="宋体" panose="02010600030101010101" pitchFamily="2" charset="-122"/>
              </a:rPr>
              <a:t>）</a:t>
            </a:r>
            <a:r>
              <a:rPr lang="en-US" altLang="zh-CN" sz="1000" b="1">
                <a:solidFill>
                  <a:schemeClr val="tx1"/>
                </a:solidFill>
                <a:latin typeface="Arial" panose="020B0604020202020204" pitchFamily="34" charset="0"/>
                <a:ea typeface="宋体" panose="02010600030101010101" pitchFamily="2" charset="-122"/>
              </a:rPr>
              <a:t>(</a:t>
            </a:r>
            <a:r>
              <a:rPr lang="en-US" altLang="zh-CN" sz="1000" err="1">
                <a:solidFill>
                  <a:schemeClr val="tx2"/>
                </a:solidFill>
                <a:latin typeface="Arial" panose="020B0604020202020204" pitchFamily="34" charset="0"/>
              </a:rPr>
              <a:t>kml</a:t>
            </a:r>
            <a:r>
              <a:rPr lang="zh-CN" altLang="en-US" sz="1000" dirty="0">
                <a:solidFill>
                  <a:schemeClr val="tx2"/>
                </a:solidFill>
                <a:latin typeface="Arial" panose="020B0604020202020204" pitchFamily="34" charset="0"/>
              </a:rPr>
              <a:t>文件同</a:t>
            </a:r>
            <a:r>
              <a:rPr lang="en-US" altLang="zh-CN" sz="1000" err="1">
                <a:solidFill>
                  <a:schemeClr val="tx2"/>
                </a:solidFill>
                <a:latin typeface="Arial" panose="020B0604020202020204" pitchFamily="34" charset="0"/>
              </a:rPr>
              <a:t>kmz</a:t>
            </a:r>
            <a:r>
              <a:rPr lang="zh-CN" altLang="en-US" sz="1000" dirty="0">
                <a:solidFill>
                  <a:schemeClr val="tx2"/>
                </a:solidFill>
                <a:latin typeface="Arial" panose="020B0604020202020204" pitchFamily="34" charset="0"/>
              </a:rPr>
              <a:t>文件一样</a:t>
            </a:r>
            <a:r>
              <a:rPr lang="en-US" altLang="zh-CN" sz="1000">
                <a:solidFill>
                  <a:schemeClr val="tx2"/>
                </a:solidFill>
                <a:latin typeface="Arial" panose="020B0604020202020204" pitchFamily="34" charset="0"/>
              </a:rPr>
              <a:t>,</a:t>
            </a:r>
            <a:r>
              <a:rPr lang="zh-CN" altLang="en-US" sz="1000" dirty="0">
                <a:solidFill>
                  <a:schemeClr val="tx2"/>
                </a:solidFill>
                <a:latin typeface="Arial" panose="020B0604020202020204" pitchFamily="34" charset="0"/>
              </a:rPr>
              <a:t>是作为保存地标文件的</a:t>
            </a:r>
            <a:r>
              <a:rPr lang="en-US" altLang="zh-CN" sz="1000">
                <a:solidFill>
                  <a:schemeClr val="tx2"/>
                </a:solidFill>
                <a:latin typeface="Arial" panose="020B0604020202020204" pitchFamily="34" charset="0"/>
              </a:rPr>
              <a:t>.</a:t>
            </a:r>
            <a:r>
              <a:rPr lang="zh-CN" altLang="en-US" sz="1000" dirty="0">
                <a:solidFill>
                  <a:schemeClr val="tx2"/>
                </a:solidFill>
                <a:latin typeface="Arial" panose="020B0604020202020204" pitchFamily="34" charset="0"/>
              </a:rPr>
              <a:t>其引入引出方法与</a:t>
            </a:r>
            <a:r>
              <a:rPr lang="en-US" altLang="zh-CN" sz="1000" err="1">
                <a:solidFill>
                  <a:schemeClr val="tx2"/>
                </a:solidFill>
                <a:latin typeface="Arial" panose="020B0604020202020204" pitchFamily="34" charset="0"/>
              </a:rPr>
              <a:t>kmz</a:t>
            </a:r>
            <a:r>
              <a:rPr lang="zh-CN" altLang="en-US" sz="1000" dirty="0">
                <a:solidFill>
                  <a:schemeClr val="tx2"/>
                </a:solidFill>
                <a:latin typeface="Arial" panose="020B0604020202020204" pitchFamily="34" charset="0"/>
              </a:rPr>
              <a:t>类似</a:t>
            </a:r>
            <a:r>
              <a:rPr lang="en-US" altLang="zh-CN" sz="1000">
                <a:solidFill>
                  <a:schemeClr val="tx2"/>
                </a:solidFill>
                <a:latin typeface="Arial" panose="020B0604020202020204" pitchFamily="34" charset="0"/>
              </a:rPr>
              <a:t>,</a:t>
            </a:r>
            <a:r>
              <a:rPr lang="zh-CN" altLang="en-US" sz="1000" dirty="0">
                <a:solidFill>
                  <a:schemeClr val="tx2"/>
                </a:solidFill>
                <a:latin typeface="Arial" panose="020B0604020202020204" pitchFamily="34" charset="0"/>
              </a:rPr>
              <a:t>只是选择文件格式为</a:t>
            </a:r>
            <a:r>
              <a:rPr lang="en-US" altLang="zh-CN" sz="1000" err="1">
                <a:solidFill>
                  <a:schemeClr val="tx2"/>
                </a:solidFill>
                <a:latin typeface="Arial" panose="020B0604020202020204" pitchFamily="34" charset="0"/>
                <a:hlinkClick r:id="rId1"/>
              </a:rPr>
              <a:t>kml</a:t>
            </a:r>
            <a:r>
              <a:rPr lang="zh-CN" altLang="en-US" sz="1000" dirty="0">
                <a:solidFill>
                  <a:schemeClr val="tx2"/>
                </a:solidFill>
                <a:latin typeface="Arial" panose="020B0604020202020204" pitchFamily="34" charset="0"/>
              </a:rPr>
              <a:t>就行了</a:t>
            </a:r>
            <a:r>
              <a:rPr lang="en-US" altLang="zh-CN" sz="1000">
                <a:solidFill>
                  <a:schemeClr val="tx2"/>
                </a:solidFill>
                <a:latin typeface="Arial" panose="020B0604020202020204" pitchFamily="34" charset="0"/>
              </a:rPr>
              <a:t>. </a:t>
            </a:r>
            <a:r>
              <a:rPr lang="en-US" altLang="zh-CN" sz="1000" err="1">
                <a:solidFill>
                  <a:schemeClr val="tx2"/>
                </a:solidFill>
                <a:latin typeface="Arial" panose="020B0604020202020204" pitchFamily="34" charset="0"/>
              </a:rPr>
              <a:t>kml</a:t>
            </a:r>
            <a:r>
              <a:rPr lang="zh-CN" altLang="en-US" sz="1000" dirty="0">
                <a:solidFill>
                  <a:schemeClr val="tx2"/>
                </a:solidFill>
                <a:latin typeface="Arial" panose="020B0604020202020204" pitchFamily="34" charset="0"/>
              </a:rPr>
              <a:t>与</a:t>
            </a:r>
            <a:r>
              <a:rPr lang="en-US" altLang="zh-CN" sz="1000" err="1">
                <a:solidFill>
                  <a:schemeClr val="tx2"/>
                </a:solidFill>
                <a:latin typeface="Arial" panose="020B0604020202020204" pitchFamily="34" charset="0"/>
              </a:rPr>
              <a:t>kmz</a:t>
            </a:r>
            <a:r>
              <a:rPr lang="zh-CN" altLang="en-US" sz="1000" dirty="0">
                <a:solidFill>
                  <a:schemeClr val="tx2"/>
                </a:solidFill>
                <a:latin typeface="Arial" panose="020B0604020202020204" pitchFamily="34" charset="0"/>
              </a:rPr>
              <a:t>不同的是</a:t>
            </a:r>
            <a:r>
              <a:rPr lang="en-US" altLang="zh-CN" sz="1000">
                <a:solidFill>
                  <a:schemeClr val="tx2"/>
                </a:solidFill>
                <a:latin typeface="Arial" panose="020B0604020202020204" pitchFamily="34" charset="0"/>
              </a:rPr>
              <a:t>,</a:t>
            </a:r>
            <a:r>
              <a:rPr lang="zh-CN" altLang="en-US" sz="1000" dirty="0">
                <a:solidFill>
                  <a:schemeClr val="tx2"/>
                </a:solidFill>
                <a:latin typeface="Arial" panose="020B0604020202020204" pitchFamily="34" charset="0"/>
              </a:rPr>
              <a:t>它是一种</a:t>
            </a:r>
            <a:r>
              <a:rPr lang="en-US" altLang="zh-CN" sz="1000">
                <a:solidFill>
                  <a:schemeClr val="tx2"/>
                </a:solidFill>
                <a:latin typeface="Arial" panose="020B0604020202020204" pitchFamily="34" charset="0"/>
              </a:rPr>
              <a:t>xml</a:t>
            </a:r>
            <a:r>
              <a:rPr lang="zh-CN" altLang="en-US" sz="1000" dirty="0">
                <a:solidFill>
                  <a:schemeClr val="tx2"/>
                </a:solidFill>
                <a:latin typeface="Arial" panose="020B0604020202020204" pitchFamily="34" charset="0"/>
              </a:rPr>
              <a:t>描述语言</a:t>
            </a:r>
            <a:r>
              <a:rPr lang="en-US" altLang="zh-CN" sz="1000">
                <a:solidFill>
                  <a:schemeClr val="tx2"/>
                </a:solidFill>
                <a:latin typeface="Arial" panose="020B0604020202020204" pitchFamily="34" charset="0"/>
              </a:rPr>
              <a:t>,</a:t>
            </a:r>
            <a:r>
              <a:rPr lang="zh-CN" altLang="en-US" sz="1000" dirty="0">
                <a:solidFill>
                  <a:schemeClr val="tx2"/>
                </a:solidFill>
                <a:latin typeface="Arial" panose="020B0604020202020204" pitchFamily="34" charset="0"/>
              </a:rPr>
              <a:t>是</a:t>
            </a:r>
            <a:r>
              <a:rPr lang="zh-CN" altLang="en-US" sz="1000" dirty="0">
                <a:solidFill>
                  <a:schemeClr val="tx2"/>
                </a:solidFill>
                <a:latin typeface="Arial" panose="020B0604020202020204" pitchFamily="34" charset="0"/>
                <a:hlinkClick r:id="rId2"/>
              </a:rPr>
              <a:t>文本文件格式</a:t>
            </a:r>
            <a:r>
              <a:rPr lang="zh-CN" altLang="en-US" sz="1000" dirty="0">
                <a:solidFill>
                  <a:schemeClr val="tx2"/>
                </a:solidFill>
                <a:latin typeface="Arial" panose="020B0604020202020204" pitchFamily="34" charset="0"/>
              </a:rPr>
              <a:t>的</a:t>
            </a:r>
            <a:r>
              <a:rPr lang="en-US" altLang="zh-CN" sz="1000">
                <a:solidFill>
                  <a:schemeClr val="tx2"/>
                </a:solidFill>
                <a:latin typeface="Arial" panose="020B0604020202020204" pitchFamily="34" charset="0"/>
              </a:rPr>
              <a:t>.</a:t>
            </a:r>
            <a:r>
              <a:rPr lang="zh-CN" altLang="en-US" sz="1000" dirty="0">
                <a:solidFill>
                  <a:schemeClr val="tx2"/>
                </a:solidFill>
                <a:latin typeface="Arial" panose="020B0604020202020204" pitchFamily="34" charset="0"/>
              </a:rPr>
              <a:t>所以有它的优点</a:t>
            </a:r>
            <a:r>
              <a:rPr lang="en-US" altLang="zh-CN" sz="1000">
                <a:solidFill>
                  <a:schemeClr val="tx2"/>
                </a:solidFill>
                <a:latin typeface="Arial" panose="020B0604020202020204" pitchFamily="34" charset="0"/>
              </a:rPr>
              <a:t>,</a:t>
            </a:r>
            <a:r>
              <a:rPr lang="zh-CN" altLang="en-US" sz="1000" dirty="0">
                <a:solidFill>
                  <a:schemeClr val="tx2"/>
                </a:solidFill>
                <a:latin typeface="Arial" panose="020B0604020202020204" pitchFamily="34" charset="0"/>
              </a:rPr>
              <a:t>比如</a:t>
            </a:r>
            <a:r>
              <a:rPr lang="en-US" altLang="zh-CN" sz="1000">
                <a:solidFill>
                  <a:schemeClr val="tx2"/>
                </a:solidFill>
                <a:latin typeface="Arial" panose="020B0604020202020204" pitchFamily="34" charset="0"/>
              </a:rPr>
              <a:t>,</a:t>
            </a:r>
            <a:r>
              <a:rPr lang="zh-CN" altLang="en-US" sz="1000" dirty="0">
                <a:solidFill>
                  <a:schemeClr val="tx2"/>
                </a:solidFill>
                <a:latin typeface="Arial" panose="020B0604020202020204" pitchFamily="34" charset="0"/>
              </a:rPr>
              <a:t>可以直接贴在本网页上</a:t>
            </a:r>
            <a:r>
              <a:rPr lang="en-US" altLang="zh-CN" sz="1000">
                <a:solidFill>
                  <a:schemeClr val="tx2"/>
                </a:solidFill>
                <a:latin typeface="Arial" panose="020B0604020202020204" pitchFamily="34" charset="0"/>
              </a:rPr>
              <a:t>. </a:t>
            </a:r>
            <a:r>
              <a:rPr lang="zh-CN" altLang="en-US" sz="1000" dirty="0">
                <a:solidFill>
                  <a:schemeClr val="tx2"/>
                </a:solidFill>
                <a:latin typeface="Arial" panose="020B0604020202020204" pitchFamily="34" charset="0"/>
              </a:rPr>
              <a:t>由于是文本文件格式</a:t>
            </a:r>
            <a:r>
              <a:rPr lang="en-US" altLang="zh-CN" sz="1000">
                <a:solidFill>
                  <a:schemeClr val="tx2"/>
                </a:solidFill>
                <a:latin typeface="Arial" panose="020B0604020202020204" pitchFamily="34" charset="0"/>
              </a:rPr>
              <a:t>,</a:t>
            </a:r>
            <a:r>
              <a:rPr lang="zh-CN" altLang="en-US" sz="1000" dirty="0">
                <a:solidFill>
                  <a:schemeClr val="tx2"/>
                </a:solidFill>
                <a:latin typeface="Arial" panose="020B0604020202020204" pitchFamily="34" charset="0"/>
              </a:rPr>
              <a:t>其格式我们可以掌握</a:t>
            </a:r>
            <a:r>
              <a:rPr lang="en-US" altLang="zh-CN" sz="1000">
                <a:solidFill>
                  <a:schemeClr val="tx2"/>
                </a:solidFill>
                <a:latin typeface="Arial" panose="020B0604020202020204" pitchFamily="34" charset="0"/>
              </a:rPr>
              <a:t>,</a:t>
            </a:r>
            <a:r>
              <a:rPr lang="zh-CN" altLang="en-US" sz="1000" dirty="0">
                <a:solidFill>
                  <a:schemeClr val="tx2"/>
                </a:solidFill>
                <a:latin typeface="Arial" panose="020B0604020202020204" pitchFamily="34" charset="0"/>
              </a:rPr>
              <a:t>因而能通过程序自动生成</a:t>
            </a:r>
            <a:r>
              <a:rPr lang="en-US" altLang="zh-CN" sz="1000" err="1">
                <a:solidFill>
                  <a:schemeClr val="tx2"/>
                </a:solidFill>
                <a:latin typeface="Arial" panose="020B0604020202020204" pitchFamily="34" charset="0"/>
              </a:rPr>
              <a:t>kml</a:t>
            </a:r>
            <a:r>
              <a:rPr lang="zh-CN" altLang="en-US" sz="1000" dirty="0">
                <a:solidFill>
                  <a:schemeClr val="tx2"/>
                </a:solidFill>
                <a:latin typeface="Arial" panose="020B0604020202020204" pitchFamily="34" charset="0"/>
              </a:rPr>
              <a:t>语句</a:t>
            </a:r>
            <a:r>
              <a:rPr lang="en-US" altLang="zh-CN" sz="1000">
                <a:solidFill>
                  <a:schemeClr val="tx2"/>
                </a:solidFill>
                <a:latin typeface="Arial" panose="020B0604020202020204" pitchFamily="34" charset="0"/>
              </a:rPr>
              <a:t>. )</a:t>
            </a:r>
            <a:endParaRPr lang="en-US" altLang="zh-CN" sz="1000" b="1">
              <a:solidFill>
                <a:schemeClr val="tx1"/>
              </a:solidFill>
              <a:latin typeface="Arial" panose="020B0604020202020204" pitchFamily="34" charset="0"/>
              <a:ea typeface="宋体" panose="02010600030101010101" pitchFamily="2" charset="-122"/>
            </a:endParaRPr>
          </a:p>
          <a:p>
            <a:pPr lvl="2" indent="0" algn="l">
              <a:spcAft>
                <a:spcPts val="1200"/>
              </a:spcAft>
              <a:buFont typeface="Wingdings" panose="05000000000000000000" pitchFamily="2" charset="2"/>
              <a:buChar char="Ø"/>
            </a:pPr>
            <a:r>
              <a:rPr lang="en-US" altLang="zh-CN" sz="2400" b="1">
                <a:solidFill>
                  <a:schemeClr val="tx1"/>
                </a:solidFill>
                <a:latin typeface="Arial" panose="020B0604020202020204" pitchFamily="34" charset="0"/>
                <a:ea typeface="宋体" panose="02010600030101010101" pitchFamily="2" charset="-122"/>
              </a:rPr>
              <a:t>Shockwave Flash</a:t>
            </a:r>
            <a:r>
              <a:rPr lang="zh-CN" altLang="en-US" sz="2400" b="1" dirty="0">
                <a:solidFill>
                  <a:schemeClr val="tx1"/>
                </a:solidFill>
                <a:latin typeface="Arial" panose="020B0604020202020204" pitchFamily="34" charset="0"/>
                <a:ea typeface="宋体" panose="02010600030101010101" pitchFamily="2" charset="-122"/>
              </a:rPr>
              <a:t>（</a:t>
            </a:r>
            <a:r>
              <a:rPr lang="en-US" altLang="zh-CN" sz="2400" b="1" err="1">
                <a:solidFill>
                  <a:schemeClr val="tx1"/>
                </a:solidFill>
                <a:latin typeface="Arial" panose="020B0604020202020204" pitchFamily="34" charset="0"/>
                <a:ea typeface="宋体" panose="02010600030101010101" pitchFamily="2" charset="-122"/>
              </a:rPr>
              <a:t>swf</a:t>
            </a:r>
            <a:r>
              <a:rPr lang="zh-CN" altLang="en-US" sz="2400" b="1" dirty="0">
                <a:solidFill>
                  <a:schemeClr val="tx1"/>
                </a:solidFill>
                <a:latin typeface="Arial" panose="020B0604020202020204" pitchFamily="34" charset="0"/>
                <a:ea typeface="宋体" panose="02010600030101010101" pitchFamily="2" charset="-122"/>
              </a:rPr>
              <a:t>）</a:t>
            </a:r>
            <a:endParaRPr lang="en-US" altLang="zh-CN" sz="2400" b="1">
              <a:solidFill>
                <a:schemeClr val="tx1"/>
              </a:solidFill>
              <a:latin typeface="Arial" panose="020B0604020202020204" pitchFamily="34" charset="0"/>
              <a:ea typeface="宋体" panose="02010600030101010101" pitchFamily="2" charset="-122"/>
            </a:endParaRPr>
          </a:p>
          <a:p>
            <a:pPr lvl="2" indent="0" algn="l">
              <a:spcAft>
                <a:spcPts val="1200"/>
              </a:spcAft>
              <a:buFont typeface="Wingdings" panose="05000000000000000000" pitchFamily="2" charset="2"/>
              <a:buChar char="Ø"/>
            </a:pPr>
            <a:endParaRPr lang="en-US" altLang="zh-CN" sz="2800" b="1">
              <a:solidFill>
                <a:schemeClr val="tx1"/>
              </a:solidFill>
              <a:latin typeface="Arial" panose="020B0604020202020204" pitchFamily="34" charset="0"/>
              <a:ea typeface="宋体" panose="02010600030101010101" pitchFamily="2" charset="-122"/>
            </a:endParaRPr>
          </a:p>
        </p:txBody>
      </p:sp>
      <p:pic>
        <p:nvPicPr>
          <p:cNvPr id="3" name="Picture 4" descr="右箭16"/>
          <p:cNvPicPr>
            <a:picLocks noChangeAspect="1"/>
          </p:cNvPicPr>
          <p:nvPr/>
        </p:nvPicPr>
        <p:blipFill>
          <a:blip r:embed="rId3"/>
          <a:stretch>
            <a:fillRect/>
          </a:stretch>
        </p:blipFill>
        <p:spPr>
          <a:xfrm rot="10633787">
            <a:off x="8903088" y="4797425"/>
            <a:ext cx="400050" cy="200025"/>
          </a:xfrm>
          <a:prstGeom prst="rect">
            <a:avLst/>
          </a:prstGeom>
          <a:noFill/>
          <a:ln w="9525">
            <a:noFill/>
          </a:ln>
        </p:spPr>
      </p:pic>
      <p:sp>
        <p:nvSpPr>
          <p:cNvPr id="2" name="文本框 1"/>
          <p:cNvSpPr txBox="1"/>
          <p:nvPr/>
        </p:nvSpPr>
        <p:spPr>
          <a:xfrm>
            <a:off x="1065530" y="314325"/>
            <a:ext cx="8739505" cy="521970"/>
          </a:xfrm>
          <a:prstGeom prst="rect">
            <a:avLst/>
          </a:prstGeom>
          <a:noFill/>
        </p:spPr>
        <p:txBody>
          <a:bodyPr wrap="square" rtlCol="0">
            <a:spAutoFit/>
          </a:bodyPr>
          <a:p>
            <a:r>
              <a:rPr lang="en-US" altLang="zh-CN" sz="2800" b="1">
                <a:solidFill>
                  <a:srgbClr val="AE1517"/>
                </a:solidFill>
                <a:ea typeface="宋体" panose="02010600030101010101" pitchFamily="2" charset="-122"/>
                <a:sym typeface="+mn-ea"/>
              </a:rPr>
              <a:t>Google——</a:t>
            </a:r>
            <a:r>
              <a:rPr lang="zh-CN" altLang="en-US" sz="2800" b="1" dirty="0">
                <a:solidFill>
                  <a:srgbClr val="AE1517"/>
                </a:solidFill>
                <a:ea typeface="宋体" panose="02010600030101010101" pitchFamily="2" charset="-122"/>
                <a:sym typeface="+mn-ea"/>
              </a:rPr>
              <a:t>高级检索可限定的文档格式</a:t>
            </a:r>
            <a:endParaRPr lang="zh-CN" altLang="en-US" sz="2800" b="1" dirty="0">
              <a:solidFill>
                <a:srgbClr val="AE1517"/>
              </a:solidFill>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29026">
                                            <p:txEl>
                                              <p:charRg st="306" end="327"/>
                                            </p:txEl>
                                          </p:spTgt>
                                        </p:tgtEl>
                                        <p:attrNameLst>
                                          <p:attrName>style.color</p:attrName>
                                        </p:attrNameLst>
                                      </p:cBhvr>
                                      <p:to>
                                        <a:srgbClr val="E22904"/>
                                      </p:to>
                                    </p:animClr>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内容占位符 2"/>
          <p:cNvSpPr txBox="1"/>
          <p:nvPr/>
        </p:nvSpPr>
        <p:spPr>
          <a:xfrm>
            <a:off x="858273" y="267018"/>
            <a:ext cx="6591300" cy="785812"/>
          </a:xfrm>
          <a:prstGeom prst="rect">
            <a:avLst/>
          </a:prstGeom>
          <a:noFill/>
          <a:ln w="9525">
            <a:noFill/>
          </a:ln>
        </p:spPr>
        <p:txBody>
          <a:bodyPr anchor="t"/>
          <a:p>
            <a:pPr marL="319405" lvl="1" algn="l" eaLnBrk="0" hangingPunct="0">
              <a:lnSpc>
                <a:spcPct val="150000"/>
              </a:lnSpc>
              <a:spcBef>
                <a:spcPts val="375"/>
              </a:spcBef>
              <a:buClr>
                <a:schemeClr val="accent2"/>
              </a:buClr>
              <a:buSzPct val="85000"/>
              <a:buFont typeface="Wingdings 2" panose="05020102010507070707" pitchFamily="18" charset="2"/>
            </a:pPr>
            <a:r>
              <a:rPr lang="en-US" altLang="zh-CN" sz="2800">
                <a:solidFill>
                  <a:srgbClr val="AE1517"/>
                </a:solidFill>
                <a:latin typeface="Perpetua" pitchFamily="18" charset="0"/>
                <a:ea typeface="宋体" panose="02010600030101010101" pitchFamily="2" charset="-122"/>
              </a:rPr>
              <a:t>Google</a:t>
            </a:r>
            <a:r>
              <a:rPr lang="zh-CN" altLang="en-US" sz="2800" dirty="0">
                <a:solidFill>
                  <a:srgbClr val="AE1517"/>
                </a:solidFill>
                <a:latin typeface="Perpetua" pitchFamily="18" charset="0"/>
                <a:ea typeface="宋体" panose="02010600030101010101" pitchFamily="2" charset="-122"/>
              </a:rPr>
              <a:t>和</a:t>
            </a:r>
            <a:r>
              <a:rPr lang="en-US" altLang="zh-CN" sz="2800" err="1">
                <a:solidFill>
                  <a:srgbClr val="AE1517"/>
                </a:solidFill>
                <a:latin typeface="Perpetua" pitchFamily="18" charset="0"/>
                <a:ea typeface="宋体" panose="02010600030101010101" pitchFamily="2" charset="-122"/>
              </a:rPr>
              <a:t>Baidu</a:t>
            </a:r>
            <a:r>
              <a:rPr lang="zh-CN" altLang="en-US" sz="2800" dirty="0">
                <a:solidFill>
                  <a:srgbClr val="AE1517"/>
                </a:solidFill>
                <a:latin typeface="Perpetua" pitchFamily="18" charset="0"/>
                <a:ea typeface="宋体" panose="02010600030101010101" pitchFamily="2" charset="-122"/>
              </a:rPr>
              <a:t>高级检索功能</a:t>
            </a:r>
            <a:endParaRPr lang="en-US" altLang="zh-CN" sz="3200">
              <a:solidFill>
                <a:schemeClr val="tx1"/>
              </a:solidFill>
              <a:latin typeface="Perpetua" pitchFamily="18" charset="0"/>
              <a:ea typeface="宋体" panose="02010600030101010101" pitchFamily="2" charset="-122"/>
            </a:endParaRPr>
          </a:p>
          <a:p>
            <a:pPr marL="822325" lvl="2" indent="-228600" algn="l" eaLnBrk="0" hangingPunct="0">
              <a:lnSpc>
                <a:spcPct val="150000"/>
              </a:lnSpc>
              <a:spcBef>
                <a:spcPts val="375"/>
              </a:spcBef>
              <a:buClr>
                <a:srgbClr val="E6B1AB"/>
              </a:buClr>
              <a:buSzPct val="85000"/>
              <a:buFont typeface="Wingdings 2" panose="05020102010507070707" pitchFamily="18" charset="2"/>
              <a:buChar char=""/>
            </a:pPr>
            <a:endParaRPr lang="en-US" altLang="zh-CN" sz="2000">
              <a:solidFill>
                <a:schemeClr val="tx1"/>
              </a:solidFill>
              <a:latin typeface="Perpetua" pitchFamily="18" charset="0"/>
              <a:ea typeface="宋体" panose="02010600030101010101" pitchFamily="2" charset="-122"/>
            </a:endParaRPr>
          </a:p>
          <a:p>
            <a:pPr marL="548005" lvl="1" indent="-228600" algn="l" eaLnBrk="0" hangingPunct="0">
              <a:lnSpc>
                <a:spcPct val="150000"/>
              </a:lnSpc>
              <a:spcBef>
                <a:spcPts val="375"/>
              </a:spcBef>
              <a:buClr>
                <a:schemeClr val="accent2"/>
              </a:buClr>
              <a:buSzPct val="85000"/>
              <a:buFont typeface="Wingdings 2" panose="05020102010507070707" pitchFamily="18" charset="2"/>
              <a:buChar char=""/>
            </a:pPr>
            <a:endParaRPr lang="zh-CN" altLang="en-US" sz="2000" dirty="0">
              <a:solidFill>
                <a:schemeClr val="tx1"/>
              </a:solidFill>
              <a:latin typeface="Perpetua" pitchFamily="18" charset="0"/>
              <a:ea typeface="宋体" panose="02010600030101010101" pitchFamily="2" charset="-122"/>
            </a:endParaRPr>
          </a:p>
        </p:txBody>
      </p:sp>
      <p:pic>
        <p:nvPicPr>
          <p:cNvPr id="60418" name="Picture 1"/>
          <p:cNvPicPr>
            <a:picLocks noChangeAspect="1"/>
          </p:cNvPicPr>
          <p:nvPr/>
        </p:nvPicPr>
        <p:blipFill>
          <a:blip r:embed="rId1"/>
          <a:stretch>
            <a:fillRect/>
          </a:stretch>
        </p:blipFill>
        <p:spPr>
          <a:xfrm>
            <a:off x="659765" y="1212850"/>
            <a:ext cx="10006965" cy="5097780"/>
          </a:xfrm>
          <a:prstGeom prst="rect">
            <a:avLst/>
          </a:prstGeom>
          <a:noFill/>
          <a:ln w="9525" cap="flat" cmpd="sng">
            <a:solidFill>
              <a:schemeClr val="tx1"/>
            </a:solidFill>
            <a:prstDash val="solid"/>
            <a:miter/>
            <a:headEnd type="none" w="med" len="med"/>
            <a:tailEnd type="none" w="med" len="med"/>
          </a:ln>
        </p:spPr>
      </p:pic>
      <p:sp>
        <p:nvSpPr>
          <p:cNvPr id="152580" name="TextBox 3"/>
          <p:cNvSpPr txBox="1"/>
          <p:nvPr/>
        </p:nvSpPr>
        <p:spPr>
          <a:xfrm>
            <a:off x="4366013" y="1916113"/>
            <a:ext cx="1631950" cy="368300"/>
          </a:xfrm>
          <a:prstGeom prst="rect">
            <a:avLst/>
          </a:prstGeom>
          <a:noFill/>
          <a:ln w="9525">
            <a:noFill/>
          </a:ln>
        </p:spPr>
        <p:txBody>
          <a:bodyPr anchor="t">
            <a:spAutoFit/>
          </a:bodyPr>
          <a:p>
            <a:r>
              <a:rPr lang="zh-CN" altLang="en-US" sz="1800" b="1" dirty="0">
                <a:solidFill>
                  <a:srgbClr val="FF0000"/>
                </a:solidFill>
                <a:latin typeface="Perpetua" pitchFamily="18" charset="0"/>
                <a:ea typeface="宋体" panose="02010600030101010101" pitchFamily="2" charset="-122"/>
              </a:rPr>
              <a:t>与</a:t>
            </a:r>
            <a:endParaRPr lang="zh-CN" altLang="en-US" sz="1800" b="1" dirty="0">
              <a:solidFill>
                <a:srgbClr val="FF0000"/>
              </a:solidFill>
              <a:latin typeface="Perpetua" pitchFamily="18" charset="0"/>
              <a:ea typeface="宋体" panose="02010600030101010101" pitchFamily="2" charset="-122"/>
            </a:endParaRPr>
          </a:p>
        </p:txBody>
      </p:sp>
      <p:sp>
        <p:nvSpPr>
          <p:cNvPr id="5" name="TextBox 4"/>
          <p:cNvSpPr txBox="1"/>
          <p:nvPr/>
        </p:nvSpPr>
        <p:spPr>
          <a:xfrm>
            <a:off x="4294575" y="2276475"/>
            <a:ext cx="642620" cy="368300"/>
          </a:xfrm>
          <a:prstGeom prst="rect">
            <a:avLst/>
          </a:prstGeom>
          <a:noFill/>
          <a:ln w="9525">
            <a:noFill/>
          </a:ln>
        </p:spPr>
        <p:txBody>
          <a:bodyPr wrap="none" anchor="t">
            <a:spAutoFit/>
          </a:bodyPr>
          <a:p>
            <a:r>
              <a:rPr lang="zh-CN" altLang="en-US" sz="1800" b="1" dirty="0">
                <a:solidFill>
                  <a:srgbClr val="FF0000"/>
                </a:solidFill>
                <a:latin typeface="Perpetua" pitchFamily="18" charset="0"/>
                <a:ea typeface="宋体" panose="02010600030101010101" pitchFamily="2" charset="-122"/>
              </a:rPr>
              <a:t>精确</a:t>
            </a:r>
            <a:endParaRPr lang="zh-CN" altLang="en-US" sz="1800" b="1" dirty="0">
              <a:solidFill>
                <a:srgbClr val="FF0000"/>
              </a:solidFill>
              <a:latin typeface="Perpetua" pitchFamily="18" charset="0"/>
              <a:ea typeface="宋体" panose="02010600030101010101" pitchFamily="2" charset="-122"/>
            </a:endParaRPr>
          </a:p>
        </p:txBody>
      </p:sp>
      <p:sp>
        <p:nvSpPr>
          <p:cNvPr id="6" name="TextBox 5"/>
          <p:cNvSpPr txBox="1"/>
          <p:nvPr/>
        </p:nvSpPr>
        <p:spPr>
          <a:xfrm>
            <a:off x="4439038" y="2565400"/>
            <a:ext cx="412750" cy="368300"/>
          </a:xfrm>
          <a:prstGeom prst="rect">
            <a:avLst/>
          </a:prstGeom>
          <a:noFill/>
          <a:ln w="9525">
            <a:noFill/>
          </a:ln>
        </p:spPr>
        <p:txBody>
          <a:bodyPr wrap="none" anchor="t">
            <a:spAutoFit/>
          </a:bodyPr>
          <a:p>
            <a:r>
              <a:rPr lang="zh-CN" altLang="en-US" sz="1800" b="1" dirty="0">
                <a:solidFill>
                  <a:srgbClr val="FF0000"/>
                </a:solidFill>
                <a:latin typeface="Perpetua" pitchFamily="18" charset="0"/>
                <a:ea typeface="宋体" panose="02010600030101010101" pitchFamily="2" charset="-122"/>
              </a:rPr>
              <a:t>或</a:t>
            </a:r>
            <a:endParaRPr lang="zh-CN" altLang="en-US" sz="1800" b="1" dirty="0">
              <a:solidFill>
                <a:srgbClr val="FF0000"/>
              </a:solidFill>
              <a:latin typeface="Perpetua" pitchFamily="18" charset="0"/>
              <a:ea typeface="宋体" panose="02010600030101010101" pitchFamily="2" charset="-122"/>
            </a:endParaRPr>
          </a:p>
        </p:txBody>
      </p:sp>
      <p:sp>
        <p:nvSpPr>
          <p:cNvPr id="7" name="TextBox 6"/>
          <p:cNvSpPr txBox="1"/>
          <p:nvPr/>
        </p:nvSpPr>
        <p:spPr>
          <a:xfrm>
            <a:off x="4439038" y="2924175"/>
            <a:ext cx="412750" cy="368300"/>
          </a:xfrm>
          <a:prstGeom prst="rect">
            <a:avLst/>
          </a:prstGeom>
          <a:noFill/>
          <a:ln w="9525">
            <a:noFill/>
          </a:ln>
        </p:spPr>
        <p:txBody>
          <a:bodyPr wrap="none" anchor="t">
            <a:spAutoFit/>
          </a:bodyPr>
          <a:p>
            <a:r>
              <a:rPr lang="zh-CN" altLang="en-US" sz="1800" b="1" dirty="0">
                <a:solidFill>
                  <a:srgbClr val="FF0000"/>
                </a:solidFill>
                <a:latin typeface="Perpetua" pitchFamily="18" charset="0"/>
                <a:ea typeface="宋体" panose="02010600030101010101" pitchFamily="2" charset="-122"/>
              </a:rPr>
              <a:t>非</a:t>
            </a:r>
            <a:endParaRPr lang="zh-CN" altLang="en-US" sz="1800" b="1" dirty="0">
              <a:solidFill>
                <a:srgbClr val="FF0000"/>
              </a:solidFill>
              <a:latin typeface="Perpetua" pitchFamily="18" charset="0"/>
              <a:ea typeface="宋体" panose="02010600030101010101" pitchFamily="2" charset="-122"/>
            </a:endParaRPr>
          </a:p>
        </p:txBody>
      </p:sp>
      <p:sp>
        <p:nvSpPr>
          <p:cNvPr id="152584" name="椭圆 7"/>
          <p:cNvSpPr/>
          <p:nvPr/>
        </p:nvSpPr>
        <p:spPr>
          <a:xfrm>
            <a:off x="2350840" y="5367338"/>
            <a:ext cx="857250" cy="357187"/>
          </a:xfrm>
          <a:prstGeom prst="ellipse">
            <a:avLst/>
          </a:prstGeom>
          <a:noFill/>
          <a:ln w="19050" cap="flat" cmpd="sng">
            <a:solidFill>
              <a:srgbClr val="396115"/>
            </a:solidFill>
            <a:prstDash val="solid"/>
            <a:round/>
            <a:headEnd type="none" w="med" len="med"/>
            <a:tailEnd type="none" w="med" len="med"/>
          </a:ln>
        </p:spPr>
        <p:txBody>
          <a:bodyPr lIns="82058" tIns="41029" rIns="82058" bIns="41029" anchor="ctr"/>
          <a:p>
            <a:pPr algn="ctr" defTabSz="821055"/>
            <a:endParaRPr lang="zh-CN" altLang="en-US" sz="1600" dirty="0">
              <a:solidFill>
                <a:srgbClr val="FF0000"/>
              </a:solidFill>
              <a:latin typeface="Calibri" panose="020F0502020204030204" pitchFamily="34" charset="0"/>
              <a:ea typeface="宋体" panose="02010600030101010101" pitchFamily="2" charset="-122"/>
            </a:endParaRPr>
          </a:p>
        </p:txBody>
      </p:sp>
      <p:sp>
        <p:nvSpPr>
          <p:cNvPr id="152585" name="椭圆 8"/>
          <p:cNvSpPr/>
          <p:nvPr/>
        </p:nvSpPr>
        <p:spPr>
          <a:xfrm>
            <a:off x="2350840" y="4839018"/>
            <a:ext cx="857250" cy="357187"/>
          </a:xfrm>
          <a:prstGeom prst="ellipse">
            <a:avLst/>
          </a:prstGeom>
          <a:noFill/>
          <a:ln w="19050" cap="flat" cmpd="sng">
            <a:solidFill>
              <a:srgbClr val="396115"/>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580"/>
                                        </p:tgtEl>
                                        <p:attrNameLst>
                                          <p:attrName>style.visibility</p:attrName>
                                        </p:attrNameLst>
                                      </p:cBhvr>
                                      <p:to>
                                        <p:strVal val="visible"/>
                                      </p:to>
                                    </p:set>
                                    <p:anim calcmode="lin" valueType="num">
                                      <p:cBhvr additive="base">
                                        <p:cTn id="7" dur="500" fill="hold"/>
                                        <p:tgtEl>
                                          <p:spTgt spid="152580"/>
                                        </p:tgtEl>
                                        <p:attrNameLst>
                                          <p:attrName>ppt_x</p:attrName>
                                        </p:attrNameLst>
                                      </p:cBhvr>
                                      <p:tavLst>
                                        <p:tav tm="0">
                                          <p:val>
                                            <p:strVal val="#ppt_x"/>
                                          </p:val>
                                        </p:tav>
                                        <p:tav tm="100000">
                                          <p:val>
                                            <p:strVal val="#ppt_x"/>
                                          </p:val>
                                        </p:tav>
                                      </p:tavLst>
                                    </p:anim>
                                    <p:anim calcmode="lin" valueType="num">
                                      <p:cBhvr additive="base">
                                        <p:cTn id="8" dur="500" fill="hold"/>
                                        <p:tgtEl>
                                          <p:spTgt spid="1525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25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2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p:bldP spid="5" grpId="0"/>
      <p:bldP spid="6" grpId="0"/>
      <p:bldP spid="7" grpId="0"/>
      <p:bldP spid="152584" grpId="0" bldLvl="0" animBg="1"/>
      <p:bldP spid="152585"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1" name="Picture 7"/>
          <p:cNvPicPr>
            <a:picLocks noChangeAspect="1"/>
          </p:cNvPicPr>
          <p:nvPr/>
        </p:nvPicPr>
        <p:blipFill>
          <a:blip r:embed="rId1"/>
          <a:stretch>
            <a:fillRect/>
          </a:stretch>
        </p:blipFill>
        <p:spPr>
          <a:xfrm>
            <a:off x="633095" y="1150620"/>
            <a:ext cx="9709785" cy="5039995"/>
          </a:xfrm>
          <a:prstGeom prst="rect">
            <a:avLst/>
          </a:prstGeom>
          <a:noFill/>
          <a:ln w="9525">
            <a:noFill/>
          </a:ln>
        </p:spPr>
      </p:pic>
      <p:sp>
        <p:nvSpPr>
          <p:cNvPr id="8" name="矩形 7"/>
          <p:cNvSpPr/>
          <p:nvPr/>
        </p:nvSpPr>
        <p:spPr>
          <a:xfrm>
            <a:off x="2035175" y="1150620"/>
            <a:ext cx="2561590" cy="5048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8"/>
          <p:cNvSpPr/>
          <p:nvPr/>
        </p:nvSpPr>
        <p:spPr>
          <a:xfrm>
            <a:off x="2210823" y="2588260"/>
            <a:ext cx="719138" cy="2873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10" name="椭圆 9"/>
          <p:cNvSpPr/>
          <p:nvPr/>
        </p:nvSpPr>
        <p:spPr>
          <a:xfrm>
            <a:off x="2148275" y="3525838"/>
            <a:ext cx="719138" cy="288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11" name="椭圆 10"/>
          <p:cNvSpPr/>
          <p:nvPr/>
        </p:nvSpPr>
        <p:spPr>
          <a:xfrm>
            <a:off x="2148275" y="4255770"/>
            <a:ext cx="719138" cy="288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12" name="椭圆 11"/>
          <p:cNvSpPr/>
          <p:nvPr/>
        </p:nvSpPr>
        <p:spPr>
          <a:xfrm>
            <a:off x="2211140" y="5343843"/>
            <a:ext cx="719138" cy="288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20"/>
          <p:cNvSpPr txBox="1">
            <a:spLocks noChangeArrowheads="1"/>
          </p:cNvSpPr>
          <p:nvPr/>
        </p:nvSpPr>
        <p:spPr bwMode="gray">
          <a:xfrm>
            <a:off x="1189743" y="315278"/>
            <a:ext cx="5500688" cy="521970"/>
          </a:xfrm>
          <a:prstGeom prst="rect">
            <a:avLst/>
          </a:prstGeom>
          <a:noFill/>
          <a:ln w="9525" algn="ctr">
            <a:noFill/>
            <a:miter lim="800000"/>
          </a:ln>
        </p:spPr>
        <p:txBody>
          <a:bodyPr>
            <a:spAutoFit/>
          </a:bodyPr>
          <a:p>
            <a:pPr marR="0" defTabSz="914400" eaLnBrk="0" hangingPunct="0">
              <a:buNone/>
            </a:pPr>
            <a:r>
              <a:rPr kumimoji="0" lang="zh-CN" altLang="en-US" sz="2800" kern="1200" cap="none" spc="0" normalizeH="0" baseline="0" noProof="1" dirty="0">
                <a:solidFill>
                  <a:srgbClr val="AE1517"/>
                </a:solidFill>
                <a:effectLst>
                  <a:outerShdw blurRad="38100" dist="38100" dir="2700000">
                    <a:srgbClr val="C0C0C0"/>
                  </a:outerShdw>
                </a:effectLst>
                <a:latin typeface="黑体" panose="02010609060101010101" pitchFamily="49" charset="-122"/>
                <a:ea typeface="黑体" panose="02010609060101010101" pitchFamily="49" charset="-122"/>
                <a:cs typeface="+mn-cs"/>
                <a:sym typeface="+mn-ea"/>
              </a:rPr>
              <a:t>谷歌学术</a:t>
            </a:r>
            <a:r>
              <a:rPr kumimoji="0" lang="en-US" altLang="zh-CN" sz="2800" kern="1200" cap="none" spc="0" normalizeH="0" baseline="0" noProof="1">
                <a:solidFill>
                  <a:srgbClr val="AE1517"/>
                </a:solidFill>
                <a:effectLst>
                  <a:outerShdw blurRad="38100" dist="38100" dir="2700000">
                    <a:srgbClr val="C0C0C0"/>
                  </a:outerShdw>
                </a:effectLst>
                <a:latin typeface="黑体" panose="02010609060101010101" pitchFamily="49" charset="-122"/>
                <a:ea typeface="黑体" panose="02010609060101010101" pitchFamily="49" charset="-122"/>
                <a:cs typeface="+mn-cs"/>
                <a:sym typeface="+mn-ea"/>
              </a:rPr>
              <a:t>--</a:t>
            </a:r>
            <a:r>
              <a:rPr kumimoji="0" lang="zh-CN" altLang="en-US" sz="2800" kern="1200" cap="none" spc="0" normalizeH="0" baseline="0" noProof="1" dirty="0">
                <a:solidFill>
                  <a:srgbClr val="AE1517"/>
                </a:solidFill>
                <a:effectLst>
                  <a:outerShdw blurRad="38100" dist="38100" dir="2700000">
                    <a:srgbClr val="C0C0C0"/>
                  </a:outerShdw>
                </a:effectLst>
                <a:latin typeface="Arial" panose="020B0604020202020204" pitchFamily="34" charset="0"/>
                <a:ea typeface="宋体" panose="02010600030101010101" pitchFamily="2" charset="-122"/>
                <a:cs typeface="+mn-cs"/>
                <a:sym typeface="+mn-ea"/>
              </a:rPr>
              <a:t>学术搜索引擎</a:t>
            </a:r>
            <a:endParaRPr kumimoji="0" lang="zh-CN" altLang="en-US" sz="2800" kern="1200" cap="none" spc="0" normalizeH="0" baseline="0" noProof="1" dirty="0">
              <a:solidFill>
                <a:srgbClr val="AE1517"/>
              </a:solidFill>
              <a:effectLst>
                <a:outerShdw blurRad="38100" dist="38100" dir="2700000">
                  <a:srgbClr val="C0C0C0"/>
                </a:outerShdw>
              </a:effectLst>
              <a:latin typeface="Arial" panose="020B0604020202020204" pitchFamily="34" charset="0"/>
              <a:ea typeface="宋体" panose="02010600030101010101" pitchFamily="2" charset="-122"/>
              <a:cs typeface="+mn-cs"/>
              <a:sym typeface="+mn-ea"/>
            </a:endParaRPr>
          </a:p>
        </p:txBody>
      </p:sp>
      <p:sp>
        <p:nvSpPr>
          <p:cNvPr id="63490" name="矩形 1"/>
          <p:cNvSpPr/>
          <p:nvPr/>
        </p:nvSpPr>
        <p:spPr>
          <a:xfrm>
            <a:off x="1269753" y="1303020"/>
            <a:ext cx="6446837" cy="4707890"/>
          </a:xfrm>
          <a:prstGeom prst="rect">
            <a:avLst/>
          </a:prstGeom>
          <a:noFill/>
          <a:ln w="9525">
            <a:noFill/>
          </a:ln>
        </p:spPr>
        <p:txBody>
          <a:bodyPr anchor="t">
            <a:spAutoFit/>
          </a:bodyPr>
          <a:p>
            <a:pPr>
              <a:spcBef>
                <a:spcPts val="600"/>
              </a:spcBef>
              <a:spcAft>
                <a:spcPts val="1200"/>
              </a:spcAft>
              <a:buFont typeface="Wingdings" panose="05000000000000000000" pitchFamily="2" charset="2"/>
            </a:pPr>
            <a:r>
              <a:rPr lang="zh-CN" altLang="en-US" sz="3600" b="1" dirty="0">
                <a:solidFill>
                  <a:schemeClr val="tx1"/>
                </a:solidFill>
                <a:latin typeface="Arial" panose="020B0604020202020204" pitchFamily="34" charset="0"/>
                <a:ea typeface="宋体" panose="02010600030101010101" pitchFamily="2" charset="-122"/>
              </a:rPr>
              <a:t>谷歌学术的资料来源</a:t>
            </a:r>
            <a:endParaRPr lang="en-US" altLang="zh-CN" sz="3600" b="1">
              <a:solidFill>
                <a:schemeClr val="tx1"/>
              </a:solidFill>
              <a:latin typeface="Arial" panose="020B0604020202020204" pitchFamily="34" charset="0"/>
              <a:ea typeface="宋体" panose="02010600030101010101" pitchFamily="2" charset="-122"/>
            </a:endParaRPr>
          </a:p>
          <a:p>
            <a:pPr lvl="1" indent="0" algn="l">
              <a:spcBef>
                <a:spcPts val="600"/>
              </a:spcBef>
              <a:spcAft>
                <a:spcPts val="1200"/>
              </a:spcAft>
              <a:buFont typeface="Wingdings" panose="05000000000000000000" pitchFamily="2" charset="2"/>
              <a:buChar char="Ø"/>
            </a:pPr>
            <a:r>
              <a:rPr lang="zh-CN" altLang="en-US" sz="3200" b="1" dirty="0">
                <a:solidFill>
                  <a:schemeClr val="tx1"/>
                </a:solidFill>
                <a:latin typeface="Arial" panose="020B0604020202020204" pitchFamily="34" charset="0"/>
                <a:ea typeface="宋体" panose="02010600030101010101" pitchFamily="2" charset="-122"/>
              </a:rPr>
              <a:t>免费学术资源</a:t>
            </a:r>
            <a:endParaRPr lang="en-US" altLang="zh-CN" sz="3200" b="1">
              <a:solidFill>
                <a:schemeClr val="tx1"/>
              </a:solidFill>
              <a:latin typeface="Arial" panose="020B0604020202020204" pitchFamily="34" charset="0"/>
              <a:ea typeface="宋体" panose="02010600030101010101" pitchFamily="2" charset="-122"/>
            </a:endParaRPr>
          </a:p>
          <a:p>
            <a:pPr lvl="1" indent="0" algn="l">
              <a:spcBef>
                <a:spcPts val="600"/>
              </a:spcBef>
              <a:spcAft>
                <a:spcPts val="1200"/>
              </a:spcAft>
              <a:buFont typeface="Wingdings" panose="05000000000000000000" pitchFamily="2" charset="2"/>
              <a:buChar char="Ø"/>
            </a:pPr>
            <a:r>
              <a:rPr lang="zh-CN" altLang="en-US" sz="3200" b="1" dirty="0">
                <a:solidFill>
                  <a:schemeClr val="tx1"/>
                </a:solidFill>
                <a:latin typeface="Arial" panose="020B0604020202020204" pitchFamily="34" charset="0"/>
                <a:ea typeface="宋体" panose="02010600030101010101" pitchFamily="2" charset="-122"/>
              </a:rPr>
              <a:t>开放存取期刊</a:t>
            </a:r>
            <a:endParaRPr lang="en-US" altLang="zh-CN" sz="3200" b="1">
              <a:solidFill>
                <a:schemeClr val="tx1"/>
              </a:solidFill>
              <a:latin typeface="Arial" panose="020B0604020202020204" pitchFamily="34" charset="0"/>
              <a:ea typeface="宋体" panose="02010600030101010101" pitchFamily="2" charset="-122"/>
            </a:endParaRPr>
          </a:p>
          <a:p>
            <a:pPr lvl="1" indent="0" algn="l">
              <a:spcBef>
                <a:spcPts val="600"/>
              </a:spcBef>
              <a:spcAft>
                <a:spcPts val="1200"/>
              </a:spcAft>
              <a:buFont typeface="Wingdings" panose="05000000000000000000" pitchFamily="2" charset="2"/>
              <a:buChar char="Ø"/>
            </a:pPr>
            <a:r>
              <a:rPr lang="zh-CN" altLang="en-US" sz="3200" b="1" dirty="0">
                <a:solidFill>
                  <a:schemeClr val="tx1"/>
                </a:solidFill>
                <a:latin typeface="Arial" panose="020B0604020202020204" pitchFamily="34" charset="0"/>
                <a:ea typeface="宋体" panose="02010600030101010101" pitchFamily="2" charset="-122"/>
              </a:rPr>
              <a:t>付费电子资源提供商</a:t>
            </a:r>
            <a:endParaRPr lang="en-US" altLang="zh-CN" sz="3200" b="1">
              <a:solidFill>
                <a:schemeClr val="tx1"/>
              </a:solidFill>
              <a:latin typeface="Arial" panose="020B0604020202020204" pitchFamily="34" charset="0"/>
              <a:ea typeface="宋体" panose="02010600030101010101" pitchFamily="2" charset="-122"/>
            </a:endParaRPr>
          </a:p>
          <a:p>
            <a:pPr lvl="1" indent="0" algn="l">
              <a:spcBef>
                <a:spcPts val="600"/>
              </a:spcBef>
              <a:spcAft>
                <a:spcPts val="1200"/>
              </a:spcAft>
              <a:buFont typeface="Wingdings" panose="05000000000000000000" pitchFamily="2" charset="2"/>
              <a:buChar char="Ø"/>
            </a:pPr>
            <a:r>
              <a:rPr lang="zh-CN" altLang="en-US" sz="3200" b="1" dirty="0">
                <a:solidFill>
                  <a:schemeClr val="tx1"/>
                </a:solidFill>
                <a:latin typeface="Arial" panose="020B0604020202020204" pitchFamily="34" charset="0"/>
                <a:ea typeface="宋体" panose="02010600030101010101" pitchFamily="2" charset="-122"/>
              </a:rPr>
              <a:t>图书馆链接</a:t>
            </a:r>
            <a:endParaRPr lang="en-US" altLang="zh-CN" sz="3200" b="1">
              <a:solidFill>
                <a:schemeClr val="tx1"/>
              </a:solidFill>
              <a:latin typeface="Arial" panose="020B0604020202020204" pitchFamily="34" charset="0"/>
              <a:ea typeface="宋体" panose="02010600030101010101" pitchFamily="2" charset="-122"/>
            </a:endParaRPr>
          </a:p>
          <a:p>
            <a:pPr lvl="1" indent="0" algn="l">
              <a:spcAft>
                <a:spcPts val="1200"/>
              </a:spcAft>
            </a:pPr>
            <a:endParaRPr lang="en-US" altLang="zh-CN" sz="2800" b="1">
              <a:solidFill>
                <a:schemeClr val="tx1"/>
              </a:solidFill>
              <a:latin typeface="Arial" panose="020B0604020202020204" pitchFamily="34" charset="0"/>
              <a:ea typeface="宋体" panose="02010600030101010101" pitchFamily="2" charset="-122"/>
            </a:endParaRPr>
          </a:p>
          <a:p>
            <a:pPr lvl="1" indent="0" algn="l">
              <a:spcAft>
                <a:spcPts val="1200"/>
              </a:spcAft>
              <a:buFont typeface="Wingdings" panose="05000000000000000000" pitchFamily="2" charset="2"/>
              <a:buChar char="Ø"/>
            </a:pPr>
            <a:endParaRPr lang="en-US" altLang="zh-CN" sz="2800" b="1">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Picture 4"/>
          <p:cNvPicPr>
            <a:picLocks noChangeAspect="1"/>
          </p:cNvPicPr>
          <p:nvPr/>
        </p:nvPicPr>
        <p:blipFill>
          <a:blip r:embed="rId1"/>
          <a:stretch>
            <a:fillRect/>
          </a:stretch>
        </p:blipFill>
        <p:spPr>
          <a:xfrm>
            <a:off x="1090048" y="1371918"/>
            <a:ext cx="2724150" cy="1047750"/>
          </a:xfrm>
          <a:prstGeom prst="rect">
            <a:avLst/>
          </a:prstGeom>
          <a:noFill/>
          <a:ln w="9525">
            <a:noFill/>
          </a:ln>
        </p:spPr>
      </p:pic>
      <p:pic>
        <p:nvPicPr>
          <p:cNvPr id="8194" name="Picture 5"/>
          <p:cNvPicPr>
            <a:picLocks noChangeAspect="1"/>
          </p:cNvPicPr>
          <p:nvPr/>
        </p:nvPicPr>
        <p:blipFill>
          <a:blip r:embed="rId2"/>
          <a:stretch>
            <a:fillRect/>
          </a:stretch>
        </p:blipFill>
        <p:spPr>
          <a:xfrm>
            <a:off x="7966463" y="1457643"/>
            <a:ext cx="1657350" cy="561975"/>
          </a:xfrm>
          <a:prstGeom prst="rect">
            <a:avLst/>
          </a:prstGeom>
          <a:noFill/>
          <a:ln w="9525">
            <a:noFill/>
          </a:ln>
        </p:spPr>
      </p:pic>
      <p:pic>
        <p:nvPicPr>
          <p:cNvPr id="8195" name="Picture 6"/>
          <p:cNvPicPr>
            <a:picLocks noChangeAspect="1"/>
          </p:cNvPicPr>
          <p:nvPr/>
        </p:nvPicPr>
        <p:blipFill>
          <a:blip r:embed="rId3"/>
          <a:stretch>
            <a:fillRect/>
          </a:stretch>
        </p:blipFill>
        <p:spPr>
          <a:xfrm>
            <a:off x="1090048" y="2653983"/>
            <a:ext cx="2143125" cy="504825"/>
          </a:xfrm>
          <a:prstGeom prst="rect">
            <a:avLst/>
          </a:prstGeom>
          <a:noFill/>
          <a:ln w="9525">
            <a:noFill/>
          </a:ln>
        </p:spPr>
      </p:pic>
      <p:pic>
        <p:nvPicPr>
          <p:cNvPr id="8196" name="Picture 7"/>
          <p:cNvPicPr>
            <a:picLocks noChangeAspect="1"/>
          </p:cNvPicPr>
          <p:nvPr/>
        </p:nvPicPr>
        <p:blipFill>
          <a:blip r:embed="rId4"/>
          <a:stretch>
            <a:fillRect/>
          </a:stretch>
        </p:blipFill>
        <p:spPr>
          <a:xfrm>
            <a:off x="7966463" y="2492375"/>
            <a:ext cx="2381250" cy="666750"/>
          </a:xfrm>
          <a:prstGeom prst="rect">
            <a:avLst/>
          </a:prstGeom>
          <a:noFill/>
          <a:ln w="9525">
            <a:noFill/>
          </a:ln>
        </p:spPr>
      </p:pic>
      <p:pic>
        <p:nvPicPr>
          <p:cNvPr id="8197" name="Picture 8" descr="li"/>
          <p:cNvPicPr>
            <a:picLocks noChangeAspect="1"/>
          </p:cNvPicPr>
          <p:nvPr/>
        </p:nvPicPr>
        <p:blipFill>
          <a:blip r:embed="rId5"/>
          <a:stretch>
            <a:fillRect/>
          </a:stretch>
        </p:blipFill>
        <p:spPr>
          <a:xfrm>
            <a:off x="1090365" y="3659505"/>
            <a:ext cx="1571625" cy="714375"/>
          </a:xfrm>
          <a:prstGeom prst="rect">
            <a:avLst/>
          </a:prstGeom>
          <a:noFill/>
          <a:ln w="9525">
            <a:noFill/>
          </a:ln>
        </p:spPr>
      </p:pic>
      <p:pic>
        <p:nvPicPr>
          <p:cNvPr id="8198" name="Picture 9" descr="logo1"/>
          <p:cNvPicPr>
            <a:picLocks noChangeAspect="1"/>
          </p:cNvPicPr>
          <p:nvPr/>
        </p:nvPicPr>
        <p:blipFill>
          <a:blip r:embed="rId6"/>
          <a:stretch>
            <a:fillRect/>
          </a:stretch>
        </p:blipFill>
        <p:spPr>
          <a:xfrm>
            <a:off x="7966463" y="3716338"/>
            <a:ext cx="2076450" cy="657225"/>
          </a:xfrm>
          <a:prstGeom prst="rect">
            <a:avLst/>
          </a:prstGeom>
          <a:noFill/>
          <a:ln w="9525">
            <a:noFill/>
          </a:ln>
        </p:spPr>
      </p:pic>
      <p:pic>
        <p:nvPicPr>
          <p:cNvPr id="8199" name="Picture 10" descr="oms_001"/>
          <p:cNvPicPr>
            <a:picLocks noChangeAspect="1"/>
          </p:cNvPicPr>
          <p:nvPr/>
        </p:nvPicPr>
        <p:blipFill>
          <a:blip r:embed="rId7"/>
          <a:stretch>
            <a:fillRect/>
          </a:stretch>
        </p:blipFill>
        <p:spPr>
          <a:xfrm>
            <a:off x="1257053" y="5104130"/>
            <a:ext cx="1809750" cy="523875"/>
          </a:xfrm>
          <a:prstGeom prst="rect">
            <a:avLst/>
          </a:prstGeom>
          <a:noFill/>
          <a:ln w="9525">
            <a:noFill/>
          </a:ln>
        </p:spPr>
      </p:pic>
      <p:pic>
        <p:nvPicPr>
          <p:cNvPr id="8200" name="Picture 11"/>
          <p:cNvPicPr>
            <a:picLocks noChangeAspect="1"/>
          </p:cNvPicPr>
          <p:nvPr/>
        </p:nvPicPr>
        <p:blipFill>
          <a:blip r:embed="rId8"/>
          <a:stretch>
            <a:fillRect/>
          </a:stretch>
        </p:blipFill>
        <p:spPr>
          <a:xfrm>
            <a:off x="8110925" y="4941888"/>
            <a:ext cx="2114550" cy="847725"/>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矩形 1"/>
          <p:cNvSpPr/>
          <p:nvPr/>
        </p:nvSpPr>
        <p:spPr>
          <a:xfrm>
            <a:off x="1124655" y="324485"/>
            <a:ext cx="7019925" cy="583565"/>
          </a:xfrm>
          <a:prstGeom prst="rect">
            <a:avLst/>
          </a:prstGeom>
          <a:noFill/>
          <a:ln w="9525">
            <a:noFill/>
          </a:ln>
        </p:spPr>
        <p:txBody>
          <a:bodyPr anchor="t">
            <a:spAutoFit/>
          </a:bodyPr>
          <a:p>
            <a:r>
              <a:rPr lang="zh-CN" altLang="en-US" sz="3200" b="1" dirty="0">
                <a:solidFill>
                  <a:srgbClr val="C00000"/>
                </a:solidFill>
                <a:latin typeface="宋体" panose="02010600030101010101" pitchFamily="2" charset="-122"/>
                <a:ea typeface="宋体" panose="02010600030101010101" pitchFamily="2" charset="-122"/>
              </a:rPr>
              <a:t>搜索案例：搜索国内外权威研究机构</a:t>
            </a:r>
            <a:endParaRPr lang="zh-CN" altLang="en-US" sz="3200" b="1" dirty="0">
              <a:solidFill>
                <a:srgbClr val="C00000"/>
              </a:solidFill>
              <a:latin typeface="宋体" panose="02010600030101010101" pitchFamily="2" charset="-122"/>
              <a:ea typeface="宋体" panose="02010600030101010101" pitchFamily="2" charset="-122"/>
            </a:endParaRPr>
          </a:p>
        </p:txBody>
      </p:sp>
      <p:pic>
        <p:nvPicPr>
          <p:cNvPr id="64514" name="Picture 1"/>
          <p:cNvPicPr>
            <a:picLocks noChangeAspect="1"/>
          </p:cNvPicPr>
          <p:nvPr/>
        </p:nvPicPr>
        <p:blipFill>
          <a:blip r:embed="rId1"/>
          <a:stretch>
            <a:fillRect/>
          </a:stretch>
        </p:blipFill>
        <p:spPr>
          <a:xfrm>
            <a:off x="857885" y="1125855"/>
            <a:ext cx="4354830" cy="5184140"/>
          </a:xfrm>
          <a:prstGeom prst="rect">
            <a:avLst/>
          </a:prstGeom>
          <a:noFill/>
          <a:ln w="9525" cap="flat" cmpd="sng">
            <a:solidFill>
              <a:schemeClr val="tx1"/>
            </a:solidFill>
            <a:prstDash val="solid"/>
            <a:miter/>
            <a:headEnd type="none" w="med" len="med"/>
            <a:tailEnd type="none" w="med" len="med"/>
          </a:ln>
        </p:spPr>
      </p:pic>
      <p:pic>
        <p:nvPicPr>
          <p:cNvPr id="64515" name="Picture 2"/>
          <p:cNvPicPr>
            <a:picLocks noChangeAspect="1"/>
          </p:cNvPicPr>
          <p:nvPr/>
        </p:nvPicPr>
        <p:blipFill>
          <a:blip r:embed="rId2"/>
          <a:stretch>
            <a:fillRect/>
          </a:stretch>
        </p:blipFill>
        <p:spPr>
          <a:xfrm>
            <a:off x="5780405" y="1125855"/>
            <a:ext cx="3779520" cy="5184140"/>
          </a:xfrm>
          <a:prstGeom prst="rect">
            <a:avLst/>
          </a:prstGeom>
          <a:noFill/>
          <a:ln w="9525" cap="flat" cmpd="sng">
            <a:solidFill>
              <a:schemeClr val="tx1"/>
            </a:solidFill>
            <a:prstDash val="solid"/>
            <a:miter/>
            <a:headEnd type="none" w="med" len="med"/>
            <a:tailEnd type="none" w="med" len="med"/>
          </a:ln>
        </p:spPr>
      </p:pic>
      <p:sp>
        <p:nvSpPr>
          <p:cNvPr id="44037" name="椭圆 4"/>
          <p:cNvSpPr/>
          <p:nvPr/>
        </p:nvSpPr>
        <p:spPr>
          <a:xfrm>
            <a:off x="1264990" y="1125855"/>
            <a:ext cx="2598738" cy="444500"/>
          </a:xfrm>
          <a:prstGeom prst="ellipse">
            <a:avLst/>
          </a:prstGeom>
          <a:noFill/>
          <a:ln w="19050" cap="flat" cmpd="sng">
            <a:solidFill>
              <a:srgbClr val="396115"/>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44038" name="椭圆 5"/>
          <p:cNvSpPr/>
          <p:nvPr/>
        </p:nvSpPr>
        <p:spPr>
          <a:xfrm>
            <a:off x="5780475" y="1244918"/>
            <a:ext cx="2598738" cy="444500"/>
          </a:xfrm>
          <a:prstGeom prst="ellipse">
            <a:avLst/>
          </a:prstGeom>
          <a:noFill/>
          <a:ln w="19050" cap="flat" cmpd="sng">
            <a:solidFill>
              <a:srgbClr val="396115"/>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ldLvl="0" animBg="1"/>
      <p:bldP spid="44038"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7" name="Picture 2"/>
          <p:cNvPicPr>
            <a:picLocks noChangeAspect="1"/>
          </p:cNvPicPr>
          <p:nvPr/>
        </p:nvPicPr>
        <p:blipFill>
          <a:blip r:embed="rId1"/>
          <a:stretch>
            <a:fillRect/>
          </a:stretch>
        </p:blipFill>
        <p:spPr>
          <a:xfrm>
            <a:off x="857885" y="1155700"/>
            <a:ext cx="5072380" cy="5131435"/>
          </a:xfrm>
          <a:prstGeom prst="rect">
            <a:avLst/>
          </a:prstGeom>
          <a:noFill/>
          <a:ln w="9525" cap="flat" cmpd="sng">
            <a:solidFill>
              <a:schemeClr val="tx1"/>
            </a:solidFill>
            <a:prstDash val="solid"/>
            <a:miter/>
            <a:headEnd type="none" w="med" len="med"/>
            <a:tailEnd type="none" w="med" len="med"/>
          </a:ln>
        </p:spPr>
      </p:pic>
      <p:pic>
        <p:nvPicPr>
          <p:cNvPr id="65538" name="Picture 3"/>
          <p:cNvPicPr>
            <a:picLocks noChangeAspect="1"/>
          </p:cNvPicPr>
          <p:nvPr/>
        </p:nvPicPr>
        <p:blipFill>
          <a:blip r:embed="rId2"/>
          <a:stretch>
            <a:fillRect/>
          </a:stretch>
        </p:blipFill>
        <p:spPr>
          <a:xfrm>
            <a:off x="5795010" y="1155700"/>
            <a:ext cx="4871720" cy="5131435"/>
          </a:xfrm>
          <a:prstGeom prst="rect">
            <a:avLst/>
          </a:prstGeom>
          <a:noFill/>
          <a:ln w="9525" cap="flat" cmpd="sng">
            <a:solidFill>
              <a:schemeClr val="tx1"/>
            </a:solidFill>
            <a:prstDash val="solid"/>
            <a:miter/>
            <a:headEnd type="none" w="med" len="med"/>
            <a:tailEnd type="none" w="med" len="med"/>
          </a:ln>
        </p:spPr>
      </p:pic>
      <p:sp>
        <p:nvSpPr>
          <p:cNvPr id="4" name="椭圆 3"/>
          <p:cNvSpPr/>
          <p:nvPr/>
        </p:nvSpPr>
        <p:spPr>
          <a:xfrm>
            <a:off x="1393260" y="1059815"/>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5" name="椭圆 4"/>
          <p:cNvSpPr/>
          <p:nvPr/>
        </p:nvSpPr>
        <p:spPr>
          <a:xfrm>
            <a:off x="1466285" y="1928813"/>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6" name="椭圆 5"/>
          <p:cNvSpPr/>
          <p:nvPr/>
        </p:nvSpPr>
        <p:spPr>
          <a:xfrm>
            <a:off x="1466603" y="2636838"/>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7" name="椭圆 6"/>
          <p:cNvSpPr/>
          <p:nvPr/>
        </p:nvSpPr>
        <p:spPr>
          <a:xfrm>
            <a:off x="1466285" y="3416300"/>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8" name="椭圆 7"/>
          <p:cNvSpPr/>
          <p:nvPr/>
        </p:nvSpPr>
        <p:spPr>
          <a:xfrm>
            <a:off x="5929630" y="1675130"/>
            <a:ext cx="2933700"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9" name="椭圆 8"/>
          <p:cNvSpPr/>
          <p:nvPr/>
        </p:nvSpPr>
        <p:spPr>
          <a:xfrm>
            <a:off x="1466603" y="4125278"/>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0" name="椭圆 9"/>
          <p:cNvSpPr/>
          <p:nvPr/>
        </p:nvSpPr>
        <p:spPr>
          <a:xfrm>
            <a:off x="1573918" y="4904105"/>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64513" name="矩形 1"/>
          <p:cNvSpPr/>
          <p:nvPr/>
        </p:nvSpPr>
        <p:spPr>
          <a:xfrm>
            <a:off x="1124655" y="324485"/>
            <a:ext cx="7019925" cy="583565"/>
          </a:xfrm>
          <a:prstGeom prst="rect">
            <a:avLst/>
          </a:prstGeom>
          <a:noFill/>
          <a:ln w="9525">
            <a:noFill/>
          </a:ln>
        </p:spPr>
        <p:txBody>
          <a:bodyPr anchor="t">
            <a:spAutoFit/>
          </a:bodyPr>
          <a:p>
            <a:r>
              <a:rPr lang="zh-CN" altLang="en-US" sz="3200" b="1" dirty="0">
                <a:solidFill>
                  <a:srgbClr val="C00000"/>
                </a:solidFill>
                <a:latin typeface="宋体" panose="02010600030101010101" pitchFamily="2" charset="-122"/>
                <a:ea typeface="宋体" panose="02010600030101010101" pitchFamily="2" charset="-122"/>
              </a:rPr>
              <a:t>搜索案例：搜索国内外权威研究机构</a:t>
            </a:r>
            <a:endParaRPr lang="zh-CN" altLang="en-US" sz="3200" b="1" dirty="0">
              <a:solidFill>
                <a:srgbClr val="C0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1" name="Picture 4"/>
          <p:cNvPicPr>
            <a:picLocks noChangeAspect="1"/>
          </p:cNvPicPr>
          <p:nvPr/>
        </p:nvPicPr>
        <p:blipFill>
          <a:blip r:embed="rId1"/>
          <a:stretch>
            <a:fillRect/>
          </a:stretch>
        </p:blipFill>
        <p:spPr>
          <a:xfrm>
            <a:off x="511810" y="1191895"/>
            <a:ext cx="5286375" cy="5392420"/>
          </a:xfrm>
          <a:prstGeom prst="rect">
            <a:avLst/>
          </a:prstGeom>
          <a:noFill/>
          <a:ln w="9525" cap="flat" cmpd="sng">
            <a:solidFill>
              <a:schemeClr val="tx1"/>
            </a:solidFill>
            <a:prstDash val="solid"/>
            <a:miter/>
            <a:headEnd type="none" w="med" len="med"/>
            <a:tailEnd type="none" w="med" len="med"/>
          </a:ln>
        </p:spPr>
      </p:pic>
      <p:pic>
        <p:nvPicPr>
          <p:cNvPr id="66562" name="Picture 2"/>
          <p:cNvPicPr>
            <a:picLocks noChangeAspect="1"/>
          </p:cNvPicPr>
          <p:nvPr/>
        </p:nvPicPr>
        <p:blipFill>
          <a:blip r:embed="rId2"/>
          <a:stretch>
            <a:fillRect/>
          </a:stretch>
        </p:blipFill>
        <p:spPr>
          <a:xfrm>
            <a:off x="5452110" y="1182370"/>
            <a:ext cx="5071745" cy="5521960"/>
          </a:xfrm>
          <a:prstGeom prst="rect">
            <a:avLst/>
          </a:prstGeom>
          <a:noFill/>
          <a:ln w="9525" cap="flat" cmpd="sng">
            <a:solidFill>
              <a:schemeClr val="tx1"/>
            </a:solidFill>
            <a:prstDash val="solid"/>
            <a:miter/>
            <a:headEnd type="none" w="med" len="med"/>
            <a:tailEnd type="none" w="med" len="med"/>
          </a:ln>
        </p:spPr>
      </p:pic>
      <p:sp>
        <p:nvSpPr>
          <p:cNvPr id="5" name="椭圆 4"/>
          <p:cNvSpPr/>
          <p:nvPr/>
        </p:nvSpPr>
        <p:spPr>
          <a:xfrm>
            <a:off x="977970" y="1191578"/>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6" name="椭圆 5"/>
          <p:cNvSpPr/>
          <p:nvPr/>
        </p:nvSpPr>
        <p:spPr>
          <a:xfrm>
            <a:off x="1039248" y="2049145"/>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7" name="椭圆 6"/>
          <p:cNvSpPr/>
          <p:nvPr/>
        </p:nvSpPr>
        <p:spPr>
          <a:xfrm>
            <a:off x="1124655" y="2906395"/>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8" name="椭圆 7"/>
          <p:cNvSpPr/>
          <p:nvPr/>
        </p:nvSpPr>
        <p:spPr>
          <a:xfrm>
            <a:off x="1124655" y="3605848"/>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9" name="椭圆 8"/>
          <p:cNvSpPr/>
          <p:nvPr/>
        </p:nvSpPr>
        <p:spPr>
          <a:xfrm>
            <a:off x="1124973" y="4271328"/>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0" name="椭圆 9"/>
          <p:cNvSpPr/>
          <p:nvPr/>
        </p:nvSpPr>
        <p:spPr>
          <a:xfrm>
            <a:off x="1125290" y="4821555"/>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1" name="椭圆 10"/>
          <p:cNvSpPr/>
          <p:nvPr/>
        </p:nvSpPr>
        <p:spPr>
          <a:xfrm>
            <a:off x="1339920" y="5857558"/>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2" name="椭圆 11"/>
          <p:cNvSpPr/>
          <p:nvPr/>
        </p:nvSpPr>
        <p:spPr>
          <a:xfrm>
            <a:off x="5380425" y="1347153"/>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3" name="椭圆 12"/>
          <p:cNvSpPr/>
          <p:nvPr/>
        </p:nvSpPr>
        <p:spPr>
          <a:xfrm>
            <a:off x="5380425" y="2461578"/>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4" name="椭圆 13"/>
          <p:cNvSpPr/>
          <p:nvPr/>
        </p:nvSpPr>
        <p:spPr>
          <a:xfrm>
            <a:off x="5289303" y="3350578"/>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5" name="椭圆 14"/>
          <p:cNvSpPr/>
          <p:nvPr/>
        </p:nvSpPr>
        <p:spPr>
          <a:xfrm>
            <a:off x="5380425" y="5857875"/>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64513" name="矩形 1"/>
          <p:cNvSpPr/>
          <p:nvPr/>
        </p:nvSpPr>
        <p:spPr>
          <a:xfrm>
            <a:off x="1124655" y="324485"/>
            <a:ext cx="7019925" cy="583565"/>
          </a:xfrm>
          <a:prstGeom prst="rect">
            <a:avLst/>
          </a:prstGeom>
          <a:noFill/>
          <a:ln w="9525">
            <a:noFill/>
          </a:ln>
        </p:spPr>
        <p:txBody>
          <a:bodyPr anchor="t">
            <a:spAutoFit/>
          </a:bodyPr>
          <a:p>
            <a:r>
              <a:rPr lang="zh-CN" altLang="en-US" sz="3200" b="1" dirty="0">
                <a:solidFill>
                  <a:srgbClr val="C00000"/>
                </a:solidFill>
                <a:latin typeface="宋体" panose="02010600030101010101" pitchFamily="2" charset="-122"/>
                <a:ea typeface="宋体" panose="02010600030101010101" pitchFamily="2" charset="-122"/>
              </a:rPr>
              <a:t>搜索案例：搜索国内外权威研究机构</a:t>
            </a:r>
            <a:endParaRPr lang="zh-CN" altLang="en-US" sz="3200" b="1" dirty="0">
              <a:solidFill>
                <a:srgbClr val="C0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5" name="Picture 3"/>
          <p:cNvPicPr>
            <a:picLocks noChangeAspect="1"/>
          </p:cNvPicPr>
          <p:nvPr/>
        </p:nvPicPr>
        <p:blipFill>
          <a:blip r:embed="rId1"/>
          <a:stretch>
            <a:fillRect/>
          </a:stretch>
        </p:blipFill>
        <p:spPr>
          <a:xfrm>
            <a:off x="1673860" y="1188720"/>
            <a:ext cx="4895850" cy="5450205"/>
          </a:xfrm>
          <a:prstGeom prst="rect">
            <a:avLst/>
          </a:prstGeom>
          <a:noFill/>
          <a:ln w="9525" cap="flat" cmpd="sng">
            <a:solidFill>
              <a:schemeClr val="tx1"/>
            </a:solidFill>
            <a:prstDash val="solid"/>
            <a:miter/>
            <a:headEnd type="none" w="med" len="med"/>
            <a:tailEnd type="none" w="med" len="med"/>
          </a:ln>
        </p:spPr>
      </p:pic>
      <p:pic>
        <p:nvPicPr>
          <p:cNvPr id="67586" name="Picture 3"/>
          <p:cNvPicPr>
            <a:picLocks noChangeAspect="1"/>
          </p:cNvPicPr>
          <p:nvPr/>
        </p:nvPicPr>
        <p:blipFill>
          <a:blip r:embed="rId2"/>
          <a:stretch>
            <a:fillRect/>
          </a:stretch>
        </p:blipFill>
        <p:spPr>
          <a:xfrm>
            <a:off x="5737860" y="1188720"/>
            <a:ext cx="4743450" cy="5450205"/>
          </a:xfrm>
          <a:prstGeom prst="rect">
            <a:avLst/>
          </a:prstGeom>
          <a:noFill/>
          <a:ln w="9525" cap="flat" cmpd="sng">
            <a:solidFill>
              <a:schemeClr val="tx1"/>
            </a:solidFill>
            <a:prstDash val="solid"/>
            <a:miter/>
            <a:headEnd type="none" w="med" len="med"/>
            <a:tailEnd type="none" w="med" len="med"/>
          </a:ln>
        </p:spPr>
      </p:pic>
      <p:sp>
        <p:nvSpPr>
          <p:cNvPr id="5" name="椭圆 4"/>
          <p:cNvSpPr/>
          <p:nvPr/>
        </p:nvSpPr>
        <p:spPr>
          <a:xfrm>
            <a:off x="5522983" y="1270000"/>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6" name="椭圆 5"/>
          <p:cNvSpPr/>
          <p:nvPr/>
        </p:nvSpPr>
        <p:spPr>
          <a:xfrm>
            <a:off x="5523300" y="1714500"/>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7" name="椭圆 6"/>
          <p:cNvSpPr/>
          <p:nvPr/>
        </p:nvSpPr>
        <p:spPr>
          <a:xfrm>
            <a:off x="5737613" y="4214813"/>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8" name="椭圆 7"/>
          <p:cNvSpPr/>
          <p:nvPr/>
        </p:nvSpPr>
        <p:spPr>
          <a:xfrm>
            <a:off x="5594738" y="4929188"/>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9" name="椭圆 8"/>
          <p:cNvSpPr/>
          <p:nvPr/>
        </p:nvSpPr>
        <p:spPr>
          <a:xfrm>
            <a:off x="5594738" y="5643563"/>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0" name="椭圆 9"/>
          <p:cNvSpPr/>
          <p:nvPr/>
        </p:nvSpPr>
        <p:spPr>
          <a:xfrm>
            <a:off x="1951425" y="1188720"/>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1" name="椭圆 10"/>
          <p:cNvSpPr/>
          <p:nvPr/>
        </p:nvSpPr>
        <p:spPr>
          <a:xfrm>
            <a:off x="2094300" y="1928813"/>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2" name="椭圆 11"/>
          <p:cNvSpPr/>
          <p:nvPr/>
        </p:nvSpPr>
        <p:spPr>
          <a:xfrm>
            <a:off x="2022863" y="2643188"/>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3" name="椭圆 12"/>
          <p:cNvSpPr/>
          <p:nvPr/>
        </p:nvSpPr>
        <p:spPr>
          <a:xfrm>
            <a:off x="1951425" y="3571875"/>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4" name="椭圆 13"/>
          <p:cNvSpPr/>
          <p:nvPr/>
        </p:nvSpPr>
        <p:spPr>
          <a:xfrm>
            <a:off x="2022863" y="4214813"/>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5" name="椭圆 14"/>
          <p:cNvSpPr/>
          <p:nvPr/>
        </p:nvSpPr>
        <p:spPr>
          <a:xfrm>
            <a:off x="2022863" y="4714875"/>
            <a:ext cx="2598737"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16" name="椭圆 15"/>
          <p:cNvSpPr/>
          <p:nvPr/>
        </p:nvSpPr>
        <p:spPr>
          <a:xfrm>
            <a:off x="1951425" y="5286375"/>
            <a:ext cx="2598738" cy="444500"/>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64513" name="矩形 1"/>
          <p:cNvSpPr/>
          <p:nvPr/>
        </p:nvSpPr>
        <p:spPr>
          <a:xfrm>
            <a:off x="1124655" y="324485"/>
            <a:ext cx="7019925" cy="583565"/>
          </a:xfrm>
          <a:prstGeom prst="rect">
            <a:avLst/>
          </a:prstGeom>
          <a:noFill/>
          <a:ln w="9525">
            <a:noFill/>
          </a:ln>
        </p:spPr>
        <p:txBody>
          <a:bodyPr anchor="t">
            <a:spAutoFit/>
          </a:bodyPr>
          <a:p>
            <a:r>
              <a:rPr lang="zh-CN" altLang="en-US" sz="3200" b="1" dirty="0">
                <a:solidFill>
                  <a:srgbClr val="C00000"/>
                </a:solidFill>
                <a:latin typeface="宋体" panose="02010600030101010101" pitchFamily="2" charset="-122"/>
                <a:ea typeface="宋体" panose="02010600030101010101" pitchFamily="2" charset="-122"/>
              </a:rPr>
              <a:t>搜索案例：搜索国内外权威研究机构</a:t>
            </a:r>
            <a:endParaRPr lang="zh-CN" altLang="en-US" sz="3200" b="1" dirty="0">
              <a:solidFill>
                <a:srgbClr val="C0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09" name="Picture 2"/>
          <p:cNvPicPr>
            <a:picLocks noChangeAspect="1"/>
          </p:cNvPicPr>
          <p:nvPr/>
        </p:nvPicPr>
        <p:blipFill>
          <a:blip r:embed="rId1"/>
          <a:stretch>
            <a:fillRect/>
          </a:stretch>
        </p:blipFill>
        <p:spPr>
          <a:xfrm>
            <a:off x="1514475" y="1144905"/>
            <a:ext cx="8828405" cy="5267325"/>
          </a:xfrm>
          <a:prstGeom prst="rect">
            <a:avLst/>
          </a:prstGeom>
          <a:noFill/>
          <a:ln w="9525" cap="flat" cmpd="sng">
            <a:solidFill>
              <a:schemeClr val="tx1"/>
            </a:solidFill>
            <a:prstDash val="solid"/>
            <a:miter/>
            <a:headEnd type="none" w="med" len="med"/>
            <a:tailEnd type="none" w="med" len="med"/>
          </a:ln>
        </p:spPr>
      </p:pic>
      <p:sp>
        <p:nvSpPr>
          <p:cNvPr id="64513" name="矩形 1"/>
          <p:cNvSpPr/>
          <p:nvPr/>
        </p:nvSpPr>
        <p:spPr>
          <a:xfrm>
            <a:off x="1124655" y="324485"/>
            <a:ext cx="7019925" cy="583565"/>
          </a:xfrm>
          <a:prstGeom prst="rect">
            <a:avLst/>
          </a:prstGeom>
          <a:noFill/>
          <a:ln w="9525">
            <a:noFill/>
          </a:ln>
        </p:spPr>
        <p:txBody>
          <a:bodyPr anchor="t">
            <a:spAutoFit/>
          </a:bodyPr>
          <a:p>
            <a:r>
              <a:rPr lang="zh-CN" altLang="en-US" sz="3200" b="1" dirty="0">
                <a:solidFill>
                  <a:srgbClr val="C00000"/>
                </a:solidFill>
                <a:latin typeface="宋体" panose="02010600030101010101" pitchFamily="2" charset="-122"/>
                <a:ea typeface="宋体" panose="02010600030101010101" pitchFamily="2" charset="-122"/>
              </a:rPr>
              <a:t>搜索案例：搜索国内外权威研究机构</a:t>
            </a:r>
            <a:endParaRPr lang="zh-CN" altLang="en-US" sz="3200" b="1" dirty="0">
              <a:solidFill>
                <a:srgbClr val="C00000"/>
              </a:solidFill>
              <a:latin typeface="宋体" panose="02010600030101010101" pitchFamily="2" charset="-122"/>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9154" name="表格 49153"/>
          <p:cNvGraphicFramePr/>
          <p:nvPr/>
        </p:nvGraphicFramePr>
        <p:xfrm>
          <a:off x="771525" y="1276350"/>
          <a:ext cx="9355455" cy="4168775"/>
        </p:xfrm>
        <a:graphic>
          <a:graphicData uri="http://schemas.openxmlformats.org/drawingml/2006/table">
            <a:tbl>
              <a:tblPr/>
              <a:tblGrid>
                <a:gridCol w="1083310"/>
                <a:gridCol w="3846195"/>
                <a:gridCol w="2254885"/>
                <a:gridCol w="2171065"/>
              </a:tblGrid>
              <a:tr h="586105">
                <a:tc rowSpan="2"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检索词</a:t>
                      </a:r>
                      <a:endParaRPr lang="zh-CN" altLang="en-US" sz="1800" b="1" dirty="0">
                        <a:solidFill>
                          <a:srgbClr val="000000"/>
                        </a:solidFill>
                        <a:latin typeface="Times New Roman" panose="02020603050405020304" pitchFamily="18" charset="0"/>
                      </a:endParaRPr>
                    </a:p>
                  </a:txBody>
                  <a:tcPr marL="0" marR="0" marT="0" marB="0">
                    <a:lnL w="12700" cap="flat" cmpd="sng">
                      <a:solidFill>
                        <a:schemeClr val="accent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rowSpan="2" hMerge="1">
                  <a:tcPr>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tcPr>
                </a:tc>
                <a:tc gridSpan="2">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首页实际命中数</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hMerge="1">
                  <a:tcPr>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tcPr>
                </a:tc>
              </a:tr>
              <a:tr h="600075">
                <a:tc vMerge="1" gridSpan="2">
                  <a:tcPr>
                    <a:lnL w="12700" cap="flat" cmpd="sng">
                      <a:solidFill>
                        <a:schemeClr val="accent1"/>
                      </a:solidFill>
                      <a:prstDash val="solid"/>
                      <a:headEnd type="none" w="med" len="med"/>
                      <a:tailEnd type="none" w="med" len="med"/>
                    </a:lnL>
                    <a:lnB w="12700" cap="flat" cmpd="sng">
                      <a:solidFill>
                        <a:schemeClr val="accent1"/>
                      </a:solidFill>
                      <a:prstDash val="solid"/>
                      <a:headEnd type="none" w="med" len="med"/>
                      <a:tailEnd type="none" w="med" len="med"/>
                    </a:lnB>
                  </a:tcPr>
                </a:tc>
                <a:tc vMerge="1" hMerge="1">
                  <a:tcPr>
                    <a:lnR w="12700" cap="flat" cmpd="sng">
                      <a:solidFill>
                        <a:srgbClr val="000000"/>
                      </a:solidFill>
                      <a:prstDash val="solid"/>
                      <a:headEnd type="none" w="med" len="med"/>
                      <a:tailEnd type="none" w="med" len="med"/>
                    </a:lnR>
                    <a:lnB w="12700" cap="flat" cmpd="sng">
                      <a:solidFill>
                        <a:schemeClr val="accent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2190"/>
                        </a:lnSpc>
                        <a:spcBef>
                          <a:spcPct val="0"/>
                        </a:spcBef>
                        <a:buClr>
                          <a:schemeClr val="folHlink"/>
                        </a:buClr>
                        <a:buSzPct val="110000"/>
                        <a:buNone/>
                      </a:pPr>
                      <a:r>
                        <a:rPr lang="en-US" altLang="zh-CN" sz="1800" b="1">
                          <a:solidFill>
                            <a:srgbClr val="000000"/>
                          </a:solidFill>
                          <a:latin typeface="Times New Roman" panose="02020603050405020304" pitchFamily="18" charset="0"/>
                        </a:rPr>
                        <a:t>Google</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百度</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r>
              <a:tr h="59245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第一步</a:t>
                      </a:r>
                      <a:endParaRPr lang="zh-CN" altLang="en-US" sz="1800" b="1" dirty="0">
                        <a:solidFill>
                          <a:srgbClr val="000000"/>
                        </a:solidFill>
                        <a:latin typeface="Times New Roman" panose="02020603050405020304" pitchFamily="18" charset="0"/>
                      </a:endParaRPr>
                    </a:p>
                  </a:txBody>
                  <a:tcPr marL="0" marR="0" marT="0" marB="0">
                    <a:lnL w="12700" cap="flat" cmpd="sng">
                      <a:solidFill>
                        <a:schemeClr val="accent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国内权威的力学研究机构</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2190"/>
                        </a:lnSpc>
                        <a:spcBef>
                          <a:spcPct val="0"/>
                        </a:spcBef>
                        <a:buClr>
                          <a:schemeClr val="folHlink"/>
                        </a:buClr>
                        <a:buSzPct val="110000"/>
                        <a:buNone/>
                      </a:pPr>
                      <a:r>
                        <a:rPr lang="en-US" altLang="zh-CN" sz="1800" b="1">
                          <a:solidFill>
                            <a:srgbClr val="000000"/>
                          </a:solidFill>
                          <a:latin typeface="Times New Roman" panose="02020603050405020304" pitchFamily="18" charset="0"/>
                        </a:rPr>
                        <a:t>3</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2190"/>
                        </a:lnSpc>
                        <a:spcBef>
                          <a:spcPct val="0"/>
                        </a:spcBef>
                        <a:buClr>
                          <a:schemeClr val="folHlink"/>
                        </a:buClr>
                        <a:buSzPct val="110000"/>
                        <a:buNone/>
                      </a:pPr>
                      <a:r>
                        <a:rPr lang="en-US" altLang="zh-CN" sz="1800" b="1">
                          <a:solidFill>
                            <a:srgbClr val="000000"/>
                          </a:solidFill>
                          <a:latin typeface="Times New Roman" panose="02020603050405020304" pitchFamily="18" charset="0"/>
                        </a:rPr>
                        <a:t>0</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r>
              <a:tr h="61849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第二步</a:t>
                      </a:r>
                      <a:endParaRPr lang="zh-CN" altLang="en-US" sz="1800" b="1" dirty="0">
                        <a:solidFill>
                          <a:srgbClr val="000000"/>
                        </a:solidFill>
                        <a:latin typeface="Times New Roman" panose="02020603050405020304" pitchFamily="18" charset="0"/>
                      </a:endParaRPr>
                    </a:p>
                  </a:txBody>
                  <a:tcPr marL="0" marR="0" marT="0" marB="0">
                    <a:lnL w="12700" cap="flat" cmpd="sng">
                      <a:solidFill>
                        <a:schemeClr val="accent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国内力学研究机构</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2190"/>
                        </a:lnSpc>
                        <a:spcBef>
                          <a:spcPct val="0"/>
                        </a:spcBef>
                        <a:buClr>
                          <a:schemeClr val="folHlink"/>
                        </a:buClr>
                        <a:buSzPct val="110000"/>
                        <a:buNone/>
                      </a:pPr>
                      <a:r>
                        <a:rPr lang="en-US" altLang="zh-CN" sz="1800" b="1">
                          <a:solidFill>
                            <a:srgbClr val="000000"/>
                          </a:solidFill>
                          <a:latin typeface="Times New Roman" panose="02020603050405020304" pitchFamily="18" charset="0"/>
                        </a:rPr>
                        <a:t>7</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2190"/>
                        </a:lnSpc>
                        <a:spcBef>
                          <a:spcPct val="0"/>
                        </a:spcBef>
                        <a:buClr>
                          <a:schemeClr val="folHlink"/>
                        </a:buClr>
                        <a:buSzPct val="110000"/>
                        <a:buNone/>
                      </a:pPr>
                      <a:r>
                        <a:rPr lang="en-US" altLang="zh-CN" sz="1800" b="1">
                          <a:solidFill>
                            <a:srgbClr val="000000"/>
                          </a:solidFill>
                          <a:latin typeface="Times New Roman" panose="02020603050405020304" pitchFamily="18" charset="0"/>
                        </a:rPr>
                        <a:t>3</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r>
              <a:tr h="59182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第三步</a:t>
                      </a:r>
                      <a:endParaRPr lang="zh-CN" altLang="en-US" sz="1800" b="1" dirty="0">
                        <a:solidFill>
                          <a:srgbClr val="000000"/>
                        </a:solidFill>
                        <a:latin typeface="Times New Roman" panose="02020603050405020304" pitchFamily="18" charset="0"/>
                      </a:endParaRPr>
                    </a:p>
                  </a:txBody>
                  <a:tcPr marL="0" marR="0" marT="0" marB="0">
                    <a:lnL w="12700" cap="flat" cmpd="sng">
                      <a:solidFill>
                        <a:schemeClr val="accent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力学研究机构</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2190"/>
                        </a:lnSpc>
                        <a:spcBef>
                          <a:spcPct val="0"/>
                        </a:spcBef>
                        <a:buClr>
                          <a:schemeClr val="folHlink"/>
                        </a:buClr>
                        <a:buSzPct val="110000"/>
                        <a:buNone/>
                      </a:pPr>
                      <a:r>
                        <a:rPr lang="en-US" altLang="zh-CN" sz="1800" b="1">
                          <a:solidFill>
                            <a:srgbClr val="000000"/>
                          </a:solidFill>
                          <a:latin typeface="Times New Roman" panose="02020603050405020304" pitchFamily="18" charset="0"/>
                        </a:rPr>
                        <a:t>11</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2190"/>
                        </a:lnSpc>
                        <a:spcBef>
                          <a:spcPct val="0"/>
                        </a:spcBef>
                        <a:buClr>
                          <a:schemeClr val="folHlink"/>
                        </a:buClr>
                        <a:buSzPct val="110000"/>
                        <a:buNone/>
                      </a:pPr>
                      <a:r>
                        <a:rPr lang="en-US" altLang="zh-CN" sz="1800" b="1">
                          <a:solidFill>
                            <a:srgbClr val="000000"/>
                          </a:solidFill>
                          <a:latin typeface="Times New Roman" panose="02020603050405020304" pitchFamily="18" charset="0"/>
                        </a:rPr>
                        <a:t>4</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r>
              <a:tr h="59372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第四步</a:t>
                      </a:r>
                      <a:endParaRPr lang="zh-CN" altLang="en-US" sz="1800" b="1" dirty="0">
                        <a:solidFill>
                          <a:srgbClr val="000000"/>
                        </a:solidFill>
                        <a:latin typeface="Times New Roman" panose="02020603050405020304" pitchFamily="18" charset="0"/>
                      </a:endParaRPr>
                    </a:p>
                  </a:txBody>
                  <a:tcPr marL="0" marR="0" marT="0" marB="0">
                    <a:lnL w="12700" cap="flat" cmpd="sng">
                      <a:solidFill>
                        <a:schemeClr val="accent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力学  研究机构</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2190"/>
                        </a:lnSpc>
                        <a:spcBef>
                          <a:spcPct val="0"/>
                        </a:spcBef>
                        <a:buClr>
                          <a:schemeClr val="folHlink"/>
                        </a:buClr>
                        <a:buSzPct val="110000"/>
                        <a:buNone/>
                      </a:pPr>
                      <a:r>
                        <a:rPr lang="en-US" altLang="zh-CN" sz="1800" b="1">
                          <a:solidFill>
                            <a:srgbClr val="000000"/>
                          </a:solidFill>
                          <a:latin typeface="Times New Roman" panose="02020603050405020304" pitchFamily="18" charset="0"/>
                        </a:rPr>
                        <a:t>11</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2190"/>
                        </a:lnSpc>
                        <a:spcBef>
                          <a:spcPct val="0"/>
                        </a:spcBef>
                        <a:buClr>
                          <a:schemeClr val="folHlink"/>
                        </a:buClr>
                        <a:buSzPct val="110000"/>
                        <a:buNone/>
                      </a:pPr>
                      <a:r>
                        <a:rPr lang="en-US" altLang="zh-CN" sz="1800" b="1">
                          <a:solidFill>
                            <a:srgbClr val="000000"/>
                          </a:solidFill>
                          <a:latin typeface="Times New Roman" panose="02020603050405020304" pitchFamily="18" charset="0"/>
                        </a:rPr>
                        <a:t>6</a:t>
                      </a:r>
                      <a:endParaRPr lang="zh-CN" altLang="en-US" sz="1800" b="1" dirty="0">
                        <a:solidFill>
                          <a:srgbClr val="000000"/>
                        </a:solidFill>
                        <a:latin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r>
              <a:tr h="58610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第五步</a:t>
                      </a:r>
                      <a:endParaRPr lang="zh-CN" altLang="en-US" sz="1800" b="1" dirty="0">
                        <a:solidFill>
                          <a:srgbClr val="000000"/>
                        </a:solidFill>
                        <a:latin typeface="Times New Roman" panose="02020603050405020304" pitchFamily="18" charset="0"/>
                      </a:endParaRPr>
                    </a:p>
                  </a:txBody>
                  <a:tcPr marL="0" marR="0" marT="0" marB="0">
                    <a:lnL w="12700" cap="flat" cmpd="sng">
                      <a:solidFill>
                        <a:schemeClr val="accent1"/>
                      </a:solidFill>
                      <a:prstDash val="solid"/>
                      <a:headEnd type="none" w="med" len="med"/>
                      <a:tailEnd type="none" w="med" len="med"/>
                    </a:lnL>
                    <a:lnR w="254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1800"/>
                        </a:lnSpc>
                        <a:spcBef>
                          <a:spcPct val="0"/>
                        </a:spcBef>
                        <a:buClr>
                          <a:schemeClr val="folHlink"/>
                        </a:buClr>
                        <a:buSzPct val="110000"/>
                        <a:buNone/>
                      </a:pPr>
                      <a:r>
                        <a:rPr lang="zh-CN" altLang="en-US" sz="1800" b="1" dirty="0">
                          <a:solidFill>
                            <a:srgbClr val="000000"/>
                          </a:solidFill>
                          <a:latin typeface="Times New Roman" panose="02020603050405020304" pitchFamily="18" charset="0"/>
                        </a:rPr>
                        <a:t>力学    研究所</a:t>
                      </a:r>
                      <a:endParaRPr lang="zh-CN" altLang="en-US" sz="1800" b="1" dirty="0">
                        <a:solidFill>
                          <a:srgbClr val="000000"/>
                        </a:solidFill>
                        <a:latin typeface="Times New Roman" panose="02020603050405020304" pitchFamily="18" charset="0"/>
                      </a:endParaRPr>
                    </a:p>
                  </a:txBody>
                  <a:tcPr marL="0" marR="0" marT="0" marB="0">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2190"/>
                        </a:lnSpc>
                        <a:spcBef>
                          <a:spcPct val="0"/>
                        </a:spcBef>
                        <a:buClr>
                          <a:schemeClr val="folHlink"/>
                        </a:buClr>
                        <a:buSzPct val="110000"/>
                        <a:buNone/>
                      </a:pPr>
                      <a:r>
                        <a:rPr lang="en-US" altLang="zh-CN" sz="1800" b="1">
                          <a:solidFill>
                            <a:srgbClr val="000000"/>
                          </a:solidFill>
                          <a:latin typeface="Times New Roman" panose="02020603050405020304" pitchFamily="18" charset="0"/>
                        </a:rPr>
                        <a:t>9</a:t>
                      </a:r>
                      <a:endParaRPr lang="zh-CN" altLang="en-US" sz="1800" b="1" dirty="0">
                        <a:solidFill>
                          <a:srgbClr val="000000"/>
                        </a:solidFill>
                        <a:latin typeface="Times New Roman" panose="02020603050405020304" pitchFamily="18" charset="0"/>
                      </a:endParaRPr>
                    </a:p>
                  </a:txBody>
                  <a:tcPr marL="0" marR="0" marT="0" marB="0">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Arial" panose="020B0604020202020204" pitchFamily="34" charset="0"/>
                        </a:defRPr>
                      </a:lvl5pPr>
                    </a:lstStyle>
                    <a:p>
                      <a:pPr marL="0" lvl="0" indent="0" algn="ctr" eaLnBrk="1" hangingPunct="1">
                        <a:lnSpc>
                          <a:spcPts val="2190"/>
                        </a:lnSpc>
                        <a:spcBef>
                          <a:spcPct val="0"/>
                        </a:spcBef>
                        <a:buClr>
                          <a:schemeClr val="folHlink"/>
                        </a:buClr>
                        <a:buSzPct val="110000"/>
                        <a:buNone/>
                      </a:pPr>
                      <a:r>
                        <a:rPr lang="en-US" altLang="zh-CN" sz="1800" b="1">
                          <a:solidFill>
                            <a:srgbClr val="000000"/>
                          </a:solidFill>
                          <a:latin typeface="Times New Roman" panose="02020603050405020304" pitchFamily="18" charset="0"/>
                        </a:rPr>
                        <a:t>6</a:t>
                      </a:r>
                      <a:endParaRPr lang="zh-CN" altLang="en-US" sz="1800" b="1" dirty="0">
                        <a:solidFill>
                          <a:srgbClr val="000000"/>
                        </a:solidFill>
                        <a:latin typeface="Times New Roman" panose="02020603050405020304" pitchFamily="18" charset="0"/>
                      </a:endParaRPr>
                    </a:p>
                  </a:txBody>
                  <a:tcPr marL="0" marR="0" marT="0" marB="0">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FFF"/>
                    </a:solidFill>
                  </a:tcPr>
                </a:tc>
              </a:tr>
            </a:tbl>
          </a:graphicData>
        </a:graphic>
      </p:graphicFrame>
      <p:sp>
        <p:nvSpPr>
          <p:cNvPr id="64513" name="矩形 1"/>
          <p:cNvSpPr/>
          <p:nvPr/>
        </p:nvSpPr>
        <p:spPr>
          <a:xfrm>
            <a:off x="1124655" y="324485"/>
            <a:ext cx="7019925" cy="583565"/>
          </a:xfrm>
          <a:prstGeom prst="rect">
            <a:avLst/>
          </a:prstGeom>
          <a:noFill/>
          <a:ln w="9525">
            <a:noFill/>
          </a:ln>
        </p:spPr>
        <p:txBody>
          <a:bodyPr anchor="t">
            <a:spAutoFit/>
          </a:bodyPr>
          <a:p>
            <a:r>
              <a:rPr lang="zh-CN" altLang="en-US" sz="3200" b="1" dirty="0">
                <a:solidFill>
                  <a:srgbClr val="C00000"/>
                </a:solidFill>
                <a:latin typeface="宋体" panose="02010600030101010101" pitchFamily="2" charset="-122"/>
                <a:ea typeface="宋体" panose="02010600030101010101" pitchFamily="2" charset="-122"/>
              </a:rPr>
              <a:t>搜索案例：搜索国内外权威研究机构</a:t>
            </a:r>
            <a:endParaRPr lang="zh-CN" altLang="en-US" sz="3200" b="1" dirty="0">
              <a:solidFill>
                <a:srgbClr val="C00000"/>
              </a:solidFill>
              <a:latin typeface="宋体" panose="02010600030101010101" pitchFamily="2" charset="-122"/>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81" name="Picture 2"/>
          <p:cNvPicPr>
            <a:picLocks noChangeAspect="1"/>
          </p:cNvPicPr>
          <p:nvPr/>
        </p:nvPicPr>
        <p:blipFill>
          <a:blip r:embed="rId1"/>
          <a:stretch>
            <a:fillRect/>
          </a:stretch>
        </p:blipFill>
        <p:spPr>
          <a:xfrm>
            <a:off x="1522730" y="1174750"/>
            <a:ext cx="5072380" cy="5121275"/>
          </a:xfrm>
          <a:prstGeom prst="rect">
            <a:avLst/>
          </a:prstGeom>
          <a:noFill/>
          <a:ln w="9525" cap="flat" cmpd="sng">
            <a:solidFill>
              <a:schemeClr val="tx1"/>
            </a:solidFill>
            <a:prstDash val="solid"/>
            <a:miter/>
            <a:headEnd type="none" w="med" len="med"/>
            <a:tailEnd type="none" w="med" len="med"/>
          </a:ln>
        </p:spPr>
      </p:pic>
      <p:pic>
        <p:nvPicPr>
          <p:cNvPr id="71682" name="Picture 3"/>
          <p:cNvPicPr>
            <a:picLocks noChangeAspect="1"/>
          </p:cNvPicPr>
          <p:nvPr/>
        </p:nvPicPr>
        <p:blipFill>
          <a:blip r:embed="rId2"/>
          <a:stretch>
            <a:fillRect/>
          </a:stretch>
        </p:blipFill>
        <p:spPr>
          <a:xfrm>
            <a:off x="5969635" y="1175385"/>
            <a:ext cx="4697095" cy="5120640"/>
          </a:xfrm>
          <a:prstGeom prst="rect">
            <a:avLst/>
          </a:prstGeom>
          <a:noFill/>
          <a:ln w="9525" cap="flat" cmpd="sng">
            <a:solidFill>
              <a:schemeClr val="tx1"/>
            </a:solidFill>
            <a:prstDash val="solid"/>
            <a:miter/>
            <a:headEnd type="none" w="med" len="med"/>
            <a:tailEnd type="none" w="med" len="med"/>
          </a:ln>
        </p:spPr>
      </p:pic>
      <p:sp>
        <p:nvSpPr>
          <p:cNvPr id="4" name="椭圆 3"/>
          <p:cNvSpPr/>
          <p:nvPr/>
        </p:nvSpPr>
        <p:spPr>
          <a:xfrm>
            <a:off x="1916818" y="1048068"/>
            <a:ext cx="3143250" cy="500062"/>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5" name="椭圆 4"/>
          <p:cNvSpPr/>
          <p:nvPr/>
        </p:nvSpPr>
        <p:spPr>
          <a:xfrm>
            <a:off x="2165738" y="2500313"/>
            <a:ext cx="3786187" cy="500062"/>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6" name="椭圆 5"/>
          <p:cNvSpPr/>
          <p:nvPr/>
        </p:nvSpPr>
        <p:spPr>
          <a:xfrm>
            <a:off x="2022863" y="5572125"/>
            <a:ext cx="3786187" cy="500063"/>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2" name="文本框 1"/>
          <p:cNvSpPr txBox="1"/>
          <p:nvPr/>
        </p:nvSpPr>
        <p:spPr>
          <a:xfrm>
            <a:off x="1009650" y="345440"/>
            <a:ext cx="6278880" cy="583565"/>
          </a:xfrm>
          <a:prstGeom prst="rect">
            <a:avLst/>
          </a:prstGeom>
          <a:noFill/>
        </p:spPr>
        <p:txBody>
          <a:bodyPr wrap="none" rtlCol="0" anchor="t">
            <a:spAutoFit/>
          </a:bodyPr>
          <a:p>
            <a:r>
              <a:rPr lang="zh-CN" altLang="en-US" sz="3200" dirty="0">
                <a:solidFill>
                  <a:srgbClr val="AE1517"/>
                </a:solidFill>
                <a:latin typeface="黑体" panose="02010609060101010101" pitchFamily="49" charset="-122"/>
                <a:ea typeface="黑体" panose="02010609060101010101" pitchFamily="49" charset="-122"/>
                <a:sym typeface="+mn-ea"/>
              </a:rPr>
              <a:t>搜索国外权威的力学研究机构网站</a:t>
            </a:r>
            <a:endParaRPr lang="zh-CN" altLang="en-US" sz="3200" dirty="0">
              <a:solidFill>
                <a:srgbClr val="AE1517"/>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5" name="Picture 3"/>
          <p:cNvPicPr>
            <a:picLocks noChangeAspect="1"/>
          </p:cNvPicPr>
          <p:nvPr/>
        </p:nvPicPr>
        <p:blipFill>
          <a:blip r:embed="rId1"/>
          <a:stretch>
            <a:fillRect/>
          </a:stretch>
        </p:blipFill>
        <p:spPr>
          <a:xfrm>
            <a:off x="2914403" y="1223645"/>
            <a:ext cx="6696075" cy="4837113"/>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29" name="Picture 3"/>
          <p:cNvPicPr>
            <a:picLocks noChangeAspect="1"/>
          </p:cNvPicPr>
          <p:nvPr/>
        </p:nvPicPr>
        <p:blipFill>
          <a:blip r:embed="rId1"/>
          <a:stretch>
            <a:fillRect/>
          </a:stretch>
        </p:blipFill>
        <p:spPr>
          <a:xfrm>
            <a:off x="3791338" y="1628775"/>
            <a:ext cx="6624637" cy="3203575"/>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3" name="Picture 2"/>
          <p:cNvPicPr>
            <a:picLocks noChangeAspect="1"/>
          </p:cNvPicPr>
          <p:nvPr/>
        </p:nvPicPr>
        <p:blipFill>
          <a:blip r:embed="rId1"/>
          <a:stretch>
            <a:fillRect/>
          </a:stretch>
        </p:blipFill>
        <p:spPr>
          <a:xfrm>
            <a:off x="3791585" y="1190625"/>
            <a:ext cx="5411470" cy="4676775"/>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a:spLocks noGrp="1"/>
          </p:cNvSpPr>
          <p:nvPr>
            <p:ph type="title"/>
          </p:nvPr>
        </p:nvSpPr>
        <p:spPr>
          <a:xfrm>
            <a:off x="3718560" y="1327150"/>
            <a:ext cx="6948170" cy="76200"/>
          </a:xfrm>
          <a:prstGeom prst="rect">
            <a:avLst/>
          </a:prstGeom>
          <a:solidFill>
            <a:srgbClr val="FFFFFF"/>
          </a:solidFill>
          <a:ln w="9525" cap="flat" cmpd="sng">
            <a:solidFill>
              <a:srgbClr val="000000"/>
            </a:solidFill>
            <a:prstDash val="solid"/>
            <a:round/>
            <a:headEnd type="none" w="med" len="med"/>
            <a:tailEnd type="none" w="med" len="med"/>
          </a:ln>
        </p:spPr>
        <p:txBody>
          <a:bodyPr wrap="square" lIns="91440" tIns="45720" rIns="91440" bIns="91440" anchor="b"/>
          <a:p>
            <a:endParaRPr lang="zh-CN" altLang="en-US" dirty="0">
              <a:ln w="22225">
                <a:solidFill>
                  <a:schemeClr val="accent2"/>
                </a:solidFill>
                <a:prstDash val="solid"/>
              </a:ln>
              <a:solidFill>
                <a:schemeClr val="accent2">
                  <a:lumMod val="40000"/>
                  <a:lumOff val="60000"/>
                </a:schemeClr>
              </a:solidFill>
              <a:effectLst/>
            </a:endParaRPr>
          </a:p>
        </p:txBody>
      </p:sp>
      <p:sp>
        <p:nvSpPr>
          <p:cNvPr id="9218" name="内容占位符 2"/>
          <p:cNvSpPr>
            <a:spLocks noGrp="1"/>
          </p:cNvSpPr>
          <p:nvPr>
            <p:ph sz="quarter"/>
          </p:nvPr>
        </p:nvSpPr>
        <p:spPr>
          <a:xfrm>
            <a:off x="859155" y="1163955"/>
            <a:ext cx="9807575" cy="2878455"/>
          </a:xfrm>
          <a:prstGeom prst="rect">
            <a:avLst/>
          </a:prstGeom>
          <a:solidFill>
            <a:srgbClr val="FFFFFF"/>
          </a:solidFill>
          <a:ln w="9525" cap="flat" cmpd="sng">
            <a:solidFill>
              <a:srgbClr val="000000"/>
            </a:solidFill>
            <a:prstDash val="solid"/>
            <a:round/>
            <a:headEnd type="none" w="med" len="med"/>
            <a:tailEnd type="none" w="med" len="med"/>
          </a:ln>
        </p:spPr>
        <p:txBody>
          <a:bodyPr wrap="square" lIns="91440" tIns="45720" rIns="91440" bIns="45720" anchor="t"/>
          <a:lstStyle>
            <a:lvl1pPr lvl="0">
              <a:defRPr sz="2400"/>
            </a:lvl1pPr>
            <a:lvl2pPr lvl="1">
              <a:defRPr sz="2000"/>
            </a:lvl2pPr>
            <a:lvl3pPr lvl="2">
              <a:defRPr sz="1800"/>
            </a:lvl3pPr>
            <a:lvl4pPr lvl="3">
              <a:defRPr sz="1600"/>
            </a:lvl4pPr>
            <a:lvl5pPr lvl="4">
              <a:defRPr sz="1600"/>
            </a:lvl5pPr>
          </a:lstStyle>
          <a:p>
            <a:pPr marL="273050" lvl="0" indent="-273050">
              <a:lnSpc>
                <a:spcPct val="150000"/>
              </a:lnSpc>
            </a:pPr>
            <a:r>
              <a:rPr lang="zh-CN" altLang="en-US" sz="3000" dirty="0">
                <a:ln w="22225">
                  <a:solidFill>
                    <a:schemeClr val="accent2"/>
                  </a:solidFill>
                  <a:prstDash val="solid"/>
                </a:ln>
                <a:solidFill>
                  <a:schemeClr val="accent2">
                    <a:lumMod val="40000"/>
                    <a:lumOff val="60000"/>
                  </a:schemeClr>
                </a:solidFill>
                <a:effectLst/>
              </a:rPr>
              <a:t>按照信息搜集方法和服务提供方式的不同，搜索引擎系统可以分为三大类：</a:t>
            </a:r>
            <a:endParaRPr lang="en-US" altLang="zh-CN" sz="3000">
              <a:ln w="22225">
                <a:solidFill>
                  <a:schemeClr val="accent2"/>
                </a:solidFill>
                <a:prstDash val="solid"/>
              </a:ln>
              <a:solidFill>
                <a:schemeClr val="accent2">
                  <a:lumMod val="40000"/>
                  <a:lumOff val="60000"/>
                </a:schemeClr>
              </a:solidFill>
              <a:effectLst/>
            </a:endParaRPr>
          </a:p>
          <a:p>
            <a:pPr marL="548005" lvl="1" indent="-228600">
              <a:lnSpc>
                <a:spcPct val="150000"/>
              </a:lnSpc>
            </a:pPr>
            <a:r>
              <a:rPr lang="zh-CN" altLang="en-US" sz="2800" b="1" dirty="0">
                <a:ln w="22225">
                  <a:solidFill>
                    <a:schemeClr val="accent2"/>
                  </a:solidFill>
                  <a:prstDash val="solid"/>
                </a:ln>
                <a:solidFill>
                  <a:schemeClr val="accent2">
                    <a:lumMod val="40000"/>
                    <a:lumOff val="60000"/>
                  </a:schemeClr>
                </a:solidFill>
                <a:effectLst/>
              </a:rPr>
              <a:t>目录式搜索引擎</a:t>
            </a:r>
            <a:r>
              <a:rPr lang="zh-CN" altLang="en-US" sz="2800" dirty="0">
                <a:ln w="22225">
                  <a:solidFill>
                    <a:schemeClr val="accent2"/>
                  </a:solidFill>
                  <a:prstDash val="solid"/>
                </a:ln>
                <a:solidFill>
                  <a:schemeClr val="accent2">
                    <a:lumMod val="40000"/>
                    <a:lumOff val="60000"/>
                  </a:schemeClr>
                </a:solidFill>
                <a:effectLst/>
              </a:rPr>
              <a:t>：以</a:t>
            </a:r>
            <a:r>
              <a:rPr lang="zh-CN" altLang="en-US" sz="2800" b="1" dirty="0">
                <a:ln w="22225">
                  <a:solidFill>
                    <a:schemeClr val="accent2"/>
                  </a:solidFill>
                  <a:prstDash val="solid"/>
                </a:ln>
                <a:solidFill>
                  <a:schemeClr val="accent2">
                    <a:lumMod val="40000"/>
                    <a:lumOff val="60000"/>
                  </a:schemeClr>
                </a:solidFill>
                <a:effectLst/>
              </a:rPr>
              <a:t>人工方式</a:t>
            </a:r>
            <a:r>
              <a:rPr lang="zh-CN" altLang="en-US" sz="2800" dirty="0">
                <a:ln w="22225">
                  <a:solidFill>
                    <a:schemeClr val="accent2"/>
                  </a:solidFill>
                  <a:prstDash val="solid"/>
                </a:ln>
                <a:solidFill>
                  <a:schemeClr val="accent2">
                    <a:lumMod val="40000"/>
                    <a:lumOff val="60000"/>
                  </a:schemeClr>
                </a:solidFill>
                <a:effectLst/>
              </a:rPr>
              <a:t>或</a:t>
            </a:r>
            <a:r>
              <a:rPr lang="zh-CN" altLang="en-US" sz="2800" b="1" dirty="0">
                <a:ln w="22225">
                  <a:solidFill>
                    <a:schemeClr val="accent2"/>
                  </a:solidFill>
                  <a:prstDash val="solid"/>
                </a:ln>
                <a:solidFill>
                  <a:schemeClr val="accent2">
                    <a:lumMod val="40000"/>
                    <a:lumOff val="60000"/>
                  </a:schemeClr>
                </a:solidFill>
                <a:effectLst/>
              </a:rPr>
              <a:t>半自动方式</a:t>
            </a:r>
            <a:r>
              <a:rPr lang="zh-CN" altLang="en-US" sz="2800" dirty="0">
                <a:ln w="22225">
                  <a:solidFill>
                    <a:schemeClr val="accent2"/>
                  </a:solidFill>
                  <a:prstDash val="solid"/>
                </a:ln>
                <a:solidFill>
                  <a:schemeClr val="accent2">
                    <a:lumMod val="40000"/>
                    <a:lumOff val="60000"/>
                  </a:schemeClr>
                </a:solidFill>
                <a:effectLst/>
              </a:rPr>
              <a:t>搜集信息。</a:t>
            </a:r>
            <a:r>
              <a:rPr lang="zh-CN" altLang="en-US" sz="2400" dirty="0">
                <a:ln w="22225">
                  <a:solidFill>
                    <a:schemeClr val="accent2"/>
                  </a:solidFill>
                  <a:prstDash val="solid"/>
                </a:ln>
                <a:solidFill>
                  <a:schemeClr val="accent2">
                    <a:lumMod val="40000"/>
                    <a:lumOff val="60000"/>
                  </a:schemeClr>
                </a:solidFill>
                <a:effectLst/>
              </a:rPr>
              <a:t>这类搜索引擎的代表是：</a:t>
            </a:r>
            <a:r>
              <a:rPr lang="en-US" altLang="zh-CN" sz="2400">
                <a:ln w="22225">
                  <a:solidFill>
                    <a:schemeClr val="accent2"/>
                  </a:solidFill>
                  <a:prstDash val="solid"/>
                </a:ln>
                <a:solidFill>
                  <a:schemeClr val="accent2">
                    <a:lumMod val="40000"/>
                    <a:lumOff val="60000"/>
                  </a:schemeClr>
                </a:solidFill>
                <a:effectLst/>
              </a:rPr>
              <a:t>Yahoo</a:t>
            </a:r>
            <a:r>
              <a:rPr lang="zh-CN" altLang="en-US" sz="2400">
                <a:ln w="22225">
                  <a:solidFill>
                    <a:schemeClr val="accent2"/>
                  </a:solidFill>
                  <a:prstDash val="solid"/>
                </a:ln>
                <a:solidFill>
                  <a:schemeClr val="accent2">
                    <a:lumMod val="40000"/>
                    <a:lumOff val="60000"/>
                  </a:schemeClr>
                </a:solidFill>
                <a:effectLst/>
                <a:ea typeface="宋体" panose="02010600030101010101" pitchFamily="2" charset="-122"/>
              </a:rPr>
              <a:t>，</a:t>
            </a:r>
            <a:r>
              <a:rPr lang="en-US" altLang="zh-CN" sz="2400" dirty="0">
                <a:ln w="22225">
                  <a:solidFill>
                    <a:schemeClr val="accent2"/>
                  </a:solidFill>
                  <a:prstDash val="solid"/>
                </a:ln>
                <a:solidFill>
                  <a:schemeClr val="accent2">
                    <a:lumMod val="40000"/>
                    <a:lumOff val="60000"/>
                  </a:schemeClr>
                </a:solidFill>
                <a:effectLst/>
                <a:latin typeface="Arial" panose="020B0604020202020204" pitchFamily="34" charset="0"/>
                <a:sym typeface="+mn-ea"/>
              </a:rPr>
              <a:t>DMOZ(The Open Directory Project)</a:t>
            </a:r>
            <a:endParaRPr lang="en-US" altLang="zh-CN" sz="2400" dirty="0">
              <a:latin typeface="Arial" panose="020B0604020202020204" pitchFamily="34" charset="0"/>
            </a:endParaRPr>
          </a:p>
          <a:p>
            <a:pPr marL="593725" lvl="2" indent="0">
              <a:lnSpc>
                <a:spcPct val="150000"/>
              </a:lnSpc>
              <a:buNone/>
            </a:pPr>
            <a:endParaRPr lang="zh-CN" altLang="en-US" sz="2400" dirty="0"/>
          </a:p>
        </p:txBody>
      </p:sp>
      <p:pic>
        <p:nvPicPr>
          <p:cNvPr id="9219" name="Picture 2"/>
          <p:cNvPicPr>
            <a:picLocks noChangeAspect="1"/>
          </p:cNvPicPr>
          <p:nvPr/>
        </p:nvPicPr>
        <p:blipFill>
          <a:blip r:embed="rId1"/>
          <a:stretch>
            <a:fillRect/>
          </a:stretch>
        </p:blipFill>
        <p:spPr>
          <a:xfrm>
            <a:off x="858520" y="4042410"/>
            <a:ext cx="9808210" cy="2060575"/>
          </a:xfrm>
          <a:prstGeom prst="rect">
            <a:avLst/>
          </a:prstGeom>
          <a:noFill/>
          <a:ln w="9525" cap="flat" cmpd="sng">
            <a:solidFill>
              <a:schemeClr val="tx1"/>
            </a:solidFill>
            <a:prstDash val="solid"/>
            <a:miter/>
            <a:headEnd type="none" w="med" len="med"/>
            <a:tailEnd type="none" w="med" len="med"/>
          </a:ln>
        </p:spPr>
      </p:pic>
      <p:sp>
        <p:nvSpPr>
          <p:cNvPr id="2" name="文本框 1"/>
          <p:cNvSpPr txBox="1"/>
          <p:nvPr/>
        </p:nvSpPr>
        <p:spPr>
          <a:xfrm>
            <a:off x="1135380" y="288925"/>
            <a:ext cx="5482590" cy="706755"/>
          </a:xfrm>
          <a:prstGeom prst="rect">
            <a:avLst/>
          </a:prstGeom>
          <a:noFill/>
        </p:spPr>
        <p:txBody>
          <a:bodyPr wrap="square" rtlCol="0">
            <a:spAutoFit/>
          </a:bodyPr>
          <a:p>
            <a:r>
              <a:rPr lang="zh-CN" altLang="en-US" sz="4000" dirty="0">
                <a:solidFill>
                  <a:srgbClr val="C00000"/>
                </a:solidFill>
                <a:effectLst>
                  <a:outerShdw blurRad="38100" dist="19050" dir="2700000" algn="tl" rotWithShape="0">
                    <a:schemeClr val="dk1">
                      <a:alpha val="40000"/>
                    </a:schemeClr>
                  </a:outerShdw>
                </a:effectLst>
                <a:sym typeface="+mn-ea"/>
              </a:rPr>
              <a:t>搜索引擎分类</a:t>
            </a:r>
            <a:endParaRPr lang="zh-CN" altLang="en-US" sz="4000" dirty="0">
              <a:solidFill>
                <a:srgbClr val="C00000"/>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5777" name="Picture 4" descr="QQ截图20150320202133"/>
          <p:cNvPicPr>
            <a:picLocks noChangeAspect="1"/>
          </p:cNvPicPr>
          <p:nvPr/>
        </p:nvPicPr>
        <p:blipFill>
          <a:blip r:embed="rId1"/>
          <a:stretch>
            <a:fillRect/>
          </a:stretch>
        </p:blipFill>
        <p:spPr>
          <a:xfrm>
            <a:off x="3791338" y="1844675"/>
            <a:ext cx="5970587" cy="4562475"/>
          </a:xfrm>
          <a:prstGeom prst="rect">
            <a:avLst/>
          </a:prstGeom>
          <a:noFill/>
          <a:ln w="9525" cap="flat" cmpd="sng">
            <a:solidFill>
              <a:schemeClr val="tx1"/>
            </a:solidFill>
            <a:prstDash val="solid"/>
            <a:miter/>
            <a:headEnd type="none" w="med" len="med"/>
            <a:tailEnd type="none" w="med" len="med"/>
          </a:ln>
        </p:spPr>
      </p:pic>
      <p:sp>
        <p:nvSpPr>
          <p:cNvPr id="75778" name="标题 1"/>
          <p:cNvSpPr txBox="1"/>
          <p:nvPr/>
        </p:nvSpPr>
        <p:spPr>
          <a:xfrm>
            <a:off x="1387475" y="285750"/>
            <a:ext cx="8265160" cy="1143000"/>
          </a:xfrm>
          <a:prstGeom prst="rect">
            <a:avLst/>
          </a:prstGeom>
          <a:noFill/>
          <a:ln w="9525">
            <a:noFill/>
          </a:ln>
        </p:spPr>
        <p:txBody>
          <a:bodyPr anchor="t"/>
          <a:p>
            <a:pPr defTabSz="914400" eaLnBrk="0" hangingPunct="0"/>
            <a:r>
              <a:rPr lang="zh-CN" altLang="en-US" sz="4000" dirty="0">
                <a:latin typeface="Arial" panose="020B0604020202020204" pitchFamily="34" charset="0"/>
              </a:rPr>
              <a:t>其他搜索引擎</a:t>
            </a:r>
            <a:endParaRPr lang="zh-CN" altLang="en-US" sz="4000" dirty="0">
              <a:latin typeface="Arial" panose="020B0604020202020204" pitchFamily="34" charset="0"/>
            </a:endParaRPr>
          </a:p>
        </p:txBody>
      </p:sp>
      <p:sp>
        <p:nvSpPr>
          <p:cNvPr id="75779" name="Rectangle 3"/>
          <p:cNvSpPr txBox="1"/>
          <p:nvPr/>
        </p:nvSpPr>
        <p:spPr>
          <a:xfrm>
            <a:off x="3718313" y="1000125"/>
            <a:ext cx="6391275" cy="733425"/>
          </a:xfrm>
          <a:prstGeom prst="rect">
            <a:avLst/>
          </a:prstGeom>
          <a:noFill/>
          <a:ln w="9525">
            <a:noFill/>
          </a:ln>
        </p:spPr>
        <p:txBody>
          <a:bodyPr anchor="t"/>
          <a:p>
            <a:pPr marL="548005" lvl="1" indent="-228600" algn="l">
              <a:spcBef>
                <a:spcPts val="375"/>
              </a:spcBef>
              <a:buClr>
                <a:schemeClr val="accent2"/>
              </a:buClr>
              <a:buSzPct val="85000"/>
              <a:buFont typeface="Wingdings 2" panose="05020102010507070707" pitchFamily="18" charset="2"/>
              <a:buChar char=""/>
            </a:pPr>
            <a:endParaRPr lang="zh-CN" altLang="nl-NL" sz="2400" dirty="0">
              <a:solidFill>
                <a:schemeClr val="tx1"/>
              </a:solidFill>
              <a:latin typeface="Perpetua" pitchFamily="18" charset="0"/>
              <a:ea typeface="宋体" panose="02010600030101010101" pitchFamily="2" charset="-122"/>
            </a:endParaRPr>
          </a:p>
          <a:p>
            <a:pPr marL="273050" indent="-273050">
              <a:spcBef>
                <a:spcPts val="575"/>
              </a:spcBef>
              <a:buClr>
                <a:schemeClr val="accent1"/>
              </a:buClr>
              <a:buSzPct val="85000"/>
              <a:buFont typeface="Wingdings" panose="05000000000000000000" pitchFamily="2" charset="2"/>
              <a:buNone/>
            </a:pPr>
            <a:r>
              <a:rPr lang="zh-CN" altLang="nl-NL" sz="2600" dirty="0">
                <a:solidFill>
                  <a:schemeClr val="tx1"/>
                </a:solidFill>
                <a:latin typeface="Perpetua" pitchFamily="18" charset="0"/>
                <a:ea typeface="宋体" panose="02010600030101010101" pitchFamily="2" charset="-122"/>
              </a:rPr>
              <a:t>       </a:t>
            </a:r>
            <a:endParaRPr lang="zh-CN" altLang="en-US" sz="2500" dirty="0">
              <a:solidFill>
                <a:schemeClr val="tx1"/>
              </a:solidFill>
              <a:latin typeface="楷体_GB2312" pitchFamily="49" charset="-122"/>
              <a:ea typeface="楷体_GB2312"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1" name="Picture 4" descr="QQ截图20150320202504"/>
          <p:cNvPicPr>
            <a:picLocks noChangeAspect="1"/>
          </p:cNvPicPr>
          <p:nvPr/>
        </p:nvPicPr>
        <p:blipFill>
          <a:blip r:embed="rId1"/>
          <a:stretch>
            <a:fillRect/>
          </a:stretch>
        </p:blipFill>
        <p:spPr>
          <a:xfrm>
            <a:off x="1024890" y="1190625"/>
            <a:ext cx="9317990" cy="5107940"/>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3"/>
          <p:cNvSpPr txBox="1"/>
          <p:nvPr/>
        </p:nvSpPr>
        <p:spPr>
          <a:xfrm>
            <a:off x="950595" y="315595"/>
            <a:ext cx="7039610" cy="733425"/>
          </a:xfrm>
          <a:prstGeom prst="rect">
            <a:avLst/>
          </a:prstGeom>
          <a:noFill/>
          <a:ln w="9525">
            <a:noFill/>
          </a:ln>
        </p:spPr>
        <p:txBody>
          <a:bodyPr anchor="t"/>
          <a:p>
            <a:pPr marL="319405" lvl="1" algn="l">
              <a:spcBef>
                <a:spcPts val="375"/>
              </a:spcBef>
              <a:buClr>
                <a:schemeClr val="accent2"/>
              </a:buClr>
              <a:buSzPct val="85000"/>
              <a:buFont typeface="Wingdings 2" panose="05020102010507070707" pitchFamily="18" charset="2"/>
            </a:pPr>
            <a:r>
              <a:rPr lang="zh-CN" altLang="en-US" sz="3200" dirty="0">
                <a:solidFill>
                  <a:srgbClr val="AE1517"/>
                </a:solidFill>
                <a:latin typeface="Perpetua" pitchFamily="18" charset="0"/>
                <a:ea typeface="宋体" panose="02010600030101010101" pitchFamily="2" charset="-122"/>
              </a:rPr>
              <a:t>谷歌学术</a:t>
            </a:r>
            <a:endParaRPr lang="zh-CN" altLang="nl-NL" sz="3600" dirty="0">
              <a:solidFill>
                <a:schemeClr val="tx1"/>
              </a:solidFill>
              <a:latin typeface="Perpetua" pitchFamily="18" charset="0"/>
              <a:ea typeface="宋体" panose="02010600030101010101" pitchFamily="2" charset="-122"/>
            </a:endParaRPr>
          </a:p>
          <a:p>
            <a:pPr marL="273050" indent="-273050">
              <a:spcBef>
                <a:spcPts val="575"/>
              </a:spcBef>
              <a:buClr>
                <a:schemeClr val="accent1"/>
              </a:buClr>
              <a:buSzPct val="85000"/>
              <a:buFont typeface="Wingdings" panose="05000000000000000000" pitchFamily="2" charset="2"/>
              <a:buNone/>
            </a:pPr>
            <a:r>
              <a:rPr lang="zh-CN" altLang="nl-NL" sz="2600" dirty="0">
                <a:solidFill>
                  <a:schemeClr val="tx1"/>
                </a:solidFill>
                <a:latin typeface="Perpetua" pitchFamily="18" charset="0"/>
                <a:ea typeface="宋体" panose="02010600030101010101" pitchFamily="2" charset="-122"/>
              </a:rPr>
              <a:t>       </a:t>
            </a:r>
            <a:endParaRPr lang="zh-CN" altLang="en-US" sz="2500" dirty="0">
              <a:solidFill>
                <a:schemeClr val="tx1"/>
              </a:solidFill>
              <a:latin typeface="楷体_GB2312" pitchFamily="49" charset="-122"/>
              <a:ea typeface="楷体_GB2312" pitchFamily="49" charset="-122"/>
            </a:endParaRPr>
          </a:p>
        </p:txBody>
      </p:sp>
      <p:pic>
        <p:nvPicPr>
          <p:cNvPr id="77826" name="Picture 2"/>
          <p:cNvPicPr>
            <a:picLocks noChangeAspect="1"/>
          </p:cNvPicPr>
          <p:nvPr/>
        </p:nvPicPr>
        <p:blipFill>
          <a:blip r:embed="rId1"/>
          <a:stretch>
            <a:fillRect/>
          </a:stretch>
        </p:blipFill>
        <p:spPr>
          <a:xfrm>
            <a:off x="1801495" y="2408555"/>
            <a:ext cx="8397240" cy="3810000"/>
          </a:xfrm>
          <a:prstGeom prst="rect">
            <a:avLst/>
          </a:prstGeom>
          <a:noFill/>
          <a:ln w="9525" cap="flat" cmpd="sng">
            <a:solidFill>
              <a:schemeClr val="tx1"/>
            </a:solidFill>
            <a:prstDash val="solid"/>
            <a:miter/>
            <a:headEnd type="none" w="med" len="med"/>
            <a:tailEnd type="none" w="med" len="med"/>
          </a:ln>
        </p:spPr>
      </p:pic>
      <p:sp>
        <p:nvSpPr>
          <p:cNvPr id="5" name="椭圆 4"/>
          <p:cNvSpPr/>
          <p:nvPr/>
        </p:nvSpPr>
        <p:spPr>
          <a:xfrm>
            <a:off x="7659758" y="5102860"/>
            <a:ext cx="1214437" cy="428625"/>
          </a:xfrm>
          <a:prstGeom prst="ellipse">
            <a:avLst/>
          </a:prstGeom>
          <a:noFill/>
          <a:ln w="19050" cap="flat" cmpd="sng">
            <a:solidFill>
              <a:schemeClr val="accent1"/>
            </a:solidFill>
            <a:prstDash val="solid"/>
            <a:round/>
            <a:headEnd type="none" w="med" len="med"/>
            <a:tailEnd type="none" w="med" len="med"/>
          </a:ln>
        </p:spPr>
        <p:txBody>
          <a:bodyPr lIns="82058" tIns="41029" rIns="82058" bIns="41029" anchor="ctr"/>
          <a:p>
            <a:pPr algn="ctr" defTabSz="821055"/>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2" name="文本框 1"/>
          <p:cNvSpPr txBox="1"/>
          <p:nvPr/>
        </p:nvSpPr>
        <p:spPr>
          <a:xfrm>
            <a:off x="950595" y="1323340"/>
            <a:ext cx="6360160" cy="706755"/>
          </a:xfrm>
          <a:prstGeom prst="rect">
            <a:avLst/>
          </a:prstGeom>
          <a:noFill/>
        </p:spPr>
        <p:txBody>
          <a:bodyPr wrap="none" rtlCol="0" anchor="t">
            <a:spAutoFit/>
          </a:bodyPr>
          <a:p>
            <a:r>
              <a:rPr lang="zh-CN" altLang="nl-NL" sz="4000" dirty="0">
                <a:solidFill>
                  <a:schemeClr val="tx1"/>
                </a:solidFill>
                <a:latin typeface="Perpetua" pitchFamily="18" charset="0"/>
                <a:ea typeface="宋体" panose="02010600030101010101" pitchFamily="2" charset="-122"/>
                <a:sym typeface="+mn-ea"/>
              </a:rPr>
              <a:t>（</a:t>
            </a:r>
            <a:r>
              <a:rPr lang="nl-NL" altLang="zh-CN" sz="4000" dirty="0">
                <a:solidFill>
                  <a:schemeClr val="tx1"/>
                </a:solidFill>
                <a:latin typeface="Times New Roman" panose="02020603050405020304" pitchFamily="18" charset="0"/>
                <a:ea typeface="宋体" panose="02010600030101010101" pitchFamily="2" charset="-122"/>
                <a:sym typeface="+mn-ea"/>
              </a:rPr>
              <a:t>http://scholar.google.com</a:t>
            </a:r>
            <a:r>
              <a:rPr lang="zh-CN" altLang="nl-NL" sz="4000" dirty="0">
                <a:solidFill>
                  <a:schemeClr val="tx1"/>
                </a:solidFill>
                <a:latin typeface="Perpetua" pitchFamily="18" charset="0"/>
                <a:ea typeface="宋体" panose="02010600030101010101" pitchFamily="2" charset="-122"/>
                <a:sym typeface="+mn-ea"/>
              </a:rPr>
              <a:t>）</a:t>
            </a:r>
            <a:endParaRPr lang="zh-CN" altLang="nl-NL" sz="4000" dirty="0">
              <a:solidFill>
                <a:schemeClr val="tx1"/>
              </a:solidFill>
              <a:latin typeface="Perpetua" pitchFamily="18" charset="0"/>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49" name="Picture 2"/>
          <p:cNvPicPr>
            <a:picLocks noChangeAspect="1"/>
          </p:cNvPicPr>
          <p:nvPr/>
        </p:nvPicPr>
        <p:blipFill>
          <a:blip r:embed="rId1"/>
          <a:stretch>
            <a:fillRect/>
          </a:stretch>
        </p:blipFill>
        <p:spPr>
          <a:xfrm>
            <a:off x="549275" y="1211580"/>
            <a:ext cx="9819005" cy="5122545"/>
          </a:xfrm>
          <a:prstGeom prst="rect">
            <a:avLst/>
          </a:prstGeom>
          <a:noFill/>
          <a:ln w="9525" cap="flat" cmpd="sng">
            <a:solidFill>
              <a:schemeClr val="tx1"/>
            </a:solidFill>
            <a:prstDash val="solid"/>
            <a:miter/>
            <a:headEnd type="none" w="med" len="med"/>
            <a:tailEnd type="none" w="med" len="med"/>
          </a:ln>
        </p:spPr>
      </p:pic>
      <p:sp>
        <p:nvSpPr>
          <p:cNvPr id="77825" name="Rectangle 3"/>
          <p:cNvSpPr txBox="1"/>
          <p:nvPr/>
        </p:nvSpPr>
        <p:spPr>
          <a:xfrm>
            <a:off x="950595" y="315595"/>
            <a:ext cx="7039610" cy="733425"/>
          </a:xfrm>
          <a:prstGeom prst="rect">
            <a:avLst/>
          </a:prstGeom>
          <a:noFill/>
          <a:ln w="9525">
            <a:noFill/>
          </a:ln>
        </p:spPr>
        <p:txBody>
          <a:bodyPr anchor="t"/>
          <a:p>
            <a:pPr marL="319405" lvl="1" algn="l">
              <a:spcBef>
                <a:spcPts val="375"/>
              </a:spcBef>
              <a:buClr>
                <a:schemeClr val="accent2"/>
              </a:buClr>
              <a:buSzPct val="85000"/>
              <a:buFont typeface="Wingdings 2" panose="05020102010507070707" pitchFamily="18" charset="2"/>
            </a:pPr>
            <a:r>
              <a:rPr lang="zh-CN" altLang="en-US" sz="3200" dirty="0">
                <a:solidFill>
                  <a:srgbClr val="AE1517"/>
                </a:solidFill>
                <a:latin typeface="Perpetua" pitchFamily="18" charset="0"/>
                <a:ea typeface="宋体" panose="02010600030101010101" pitchFamily="2" charset="-122"/>
              </a:rPr>
              <a:t>谷歌学术</a:t>
            </a:r>
            <a:endParaRPr lang="zh-CN" altLang="nl-NL" sz="3600" dirty="0">
              <a:solidFill>
                <a:schemeClr val="tx1"/>
              </a:solidFill>
              <a:latin typeface="Perpetua" pitchFamily="18" charset="0"/>
              <a:ea typeface="宋体" panose="02010600030101010101" pitchFamily="2" charset="-122"/>
            </a:endParaRPr>
          </a:p>
          <a:p>
            <a:pPr marL="273050" indent="-273050">
              <a:spcBef>
                <a:spcPts val="575"/>
              </a:spcBef>
              <a:buClr>
                <a:schemeClr val="accent1"/>
              </a:buClr>
              <a:buSzPct val="85000"/>
              <a:buFont typeface="Wingdings" panose="05000000000000000000" pitchFamily="2" charset="2"/>
              <a:buNone/>
            </a:pPr>
            <a:r>
              <a:rPr lang="zh-CN" altLang="nl-NL" sz="2600" dirty="0">
                <a:solidFill>
                  <a:schemeClr val="tx1"/>
                </a:solidFill>
                <a:latin typeface="Perpetua" pitchFamily="18" charset="0"/>
                <a:ea typeface="宋体" panose="02010600030101010101" pitchFamily="2" charset="-122"/>
              </a:rPr>
              <a:t>       </a:t>
            </a:r>
            <a:endParaRPr lang="zh-CN" altLang="en-US" sz="2500" dirty="0">
              <a:solidFill>
                <a:schemeClr val="tx1"/>
              </a:solidFill>
              <a:latin typeface="楷体_GB2312" pitchFamily="49" charset="-122"/>
              <a:ea typeface="楷体_GB2312"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3"/>
          <p:cNvSpPr txBox="1"/>
          <p:nvPr/>
        </p:nvSpPr>
        <p:spPr>
          <a:xfrm>
            <a:off x="971550" y="1481455"/>
            <a:ext cx="9237980" cy="2853055"/>
          </a:xfrm>
          <a:prstGeom prst="rect">
            <a:avLst/>
          </a:prstGeom>
          <a:noFill/>
          <a:ln w="9525">
            <a:noFill/>
          </a:ln>
        </p:spPr>
        <p:txBody>
          <a:bodyPr anchor="t"/>
          <a:p>
            <a:pPr marL="548005" lvl="1" indent="-228600" algn="l">
              <a:spcBef>
                <a:spcPts val="375"/>
              </a:spcBef>
              <a:buClr>
                <a:schemeClr val="accent2"/>
              </a:buClr>
              <a:buSzPct val="85000"/>
              <a:buFont typeface="Wingdings 2" panose="05020102010507070707" pitchFamily="18" charset="2"/>
              <a:buChar char=""/>
            </a:pPr>
            <a:r>
              <a:rPr lang="fr-FR" altLang="zh-CN" sz="2400" dirty="0">
                <a:solidFill>
                  <a:schemeClr val="tx1"/>
                </a:solidFill>
                <a:latin typeface="Times New Roman" panose="02020603050405020304" pitchFamily="18" charset="0"/>
                <a:ea typeface="宋体" panose="02010600030101010101" pitchFamily="2" charset="-122"/>
              </a:rPr>
              <a:t>Scirus</a:t>
            </a:r>
            <a:r>
              <a:rPr lang="zh-CN" altLang="fr-FR" sz="2400" dirty="0">
                <a:solidFill>
                  <a:schemeClr val="tx1"/>
                </a:solidFill>
                <a:latin typeface="Times New Roman" panose="02020603050405020304" pitchFamily="18" charset="0"/>
                <a:ea typeface="宋体" panose="02010600030101010101" pitchFamily="2" charset="-122"/>
              </a:rPr>
              <a:t>（</a:t>
            </a:r>
            <a:r>
              <a:rPr lang="fr-FR" altLang="zh-CN" sz="2400" dirty="0">
                <a:solidFill>
                  <a:schemeClr val="tx1"/>
                </a:solidFill>
                <a:latin typeface="Times New Roman" panose="02020603050405020304" pitchFamily="18" charset="0"/>
                <a:ea typeface="宋体" panose="02010600030101010101" pitchFamily="2" charset="-122"/>
                <a:hlinkClick r:id="rId1"/>
              </a:rPr>
              <a:t>http://www.scirus.com</a:t>
            </a:r>
            <a:r>
              <a:rPr lang="zh-CN" altLang="fr-FR" sz="2400" dirty="0">
                <a:solidFill>
                  <a:schemeClr val="tx1"/>
                </a:solidFill>
                <a:latin typeface="Times New Roman" panose="02020603050405020304" pitchFamily="18" charset="0"/>
                <a:ea typeface="宋体" panose="02010600030101010101" pitchFamily="2" charset="-122"/>
              </a:rPr>
              <a:t>）</a:t>
            </a:r>
            <a:endParaRPr lang="en-US" altLang="zh-CN" sz="2400">
              <a:solidFill>
                <a:schemeClr val="tx1"/>
              </a:solidFill>
              <a:latin typeface="Times New Roman" panose="02020603050405020304" pitchFamily="18" charset="0"/>
              <a:ea typeface="宋体" panose="02010600030101010101" pitchFamily="2" charset="-122"/>
            </a:endParaRPr>
          </a:p>
          <a:p>
            <a:pPr marL="1005205" lvl="2" indent="-228600" algn="l">
              <a:spcBef>
                <a:spcPts val="375"/>
              </a:spcBef>
              <a:buClr>
                <a:schemeClr val="accent2"/>
              </a:buClr>
              <a:buSzPct val="85000"/>
              <a:buFont typeface="Wingdings 2" panose="05020102010507070707" pitchFamily="18" charset="2"/>
              <a:buChar char=""/>
            </a:pPr>
            <a:r>
              <a:rPr lang="zh-CN" altLang="en-US" sz="2400" dirty="0">
                <a:solidFill>
                  <a:schemeClr val="tx1"/>
                </a:solidFill>
                <a:latin typeface="Times New Roman" panose="02020603050405020304" pitchFamily="18" charset="0"/>
                <a:ea typeface="宋体" panose="02010600030101010101" pitchFamily="2" charset="-122"/>
              </a:rPr>
              <a:t>目前互联网上最全面、综合性最强的科技文献搜索引擎之一，由</a:t>
            </a:r>
            <a:r>
              <a:rPr lang="en-US" altLang="zh-CN" sz="2400">
                <a:solidFill>
                  <a:schemeClr val="tx1"/>
                </a:solidFill>
                <a:latin typeface="Times New Roman" panose="02020603050405020304" pitchFamily="18" charset="0"/>
                <a:ea typeface="宋体" panose="02010600030101010101" pitchFamily="2" charset="-122"/>
              </a:rPr>
              <a:t>Elsevier</a:t>
            </a:r>
            <a:r>
              <a:rPr lang="zh-CN" altLang="en-US" sz="2400" dirty="0">
                <a:solidFill>
                  <a:schemeClr val="tx1"/>
                </a:solidFill>
                <a:latin typeface="Times New Roman" panose="02020603050405020304" pitchFamily="18" charset="0"/>
                <a:ea typeface="宋体" panose="02010600030101010101" pitchFamily="2" charset="-122"/>
              </a:rPr>
              <a:t>科学出版社开发，用于搜索期刊和专利</a:t>
            </a:r>
            <a:endParaRPr lang="zh-CN" altLang="fr-FR" sz="24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3"/>
          <p:cNvSpPr/>
          <p:nvPr/>
        </p:nvSpPr>
        <p:spPr>
          <a:xfrm>
            <a:off x="841375" y="1215390"/>
            <a:ext cx="9825355" cy="4542790"/>
          </a:xfrm>
          <a:prstGeom prst="rect">
            <a:avLst/>
          </a:prstGeom>
          <a:noFill/>
          <a:ln w="9525">
            <a:noFill/>
          </a:ln>
        </p:spPr>
        <p:txBody>
          <a:bodyPr anchor="t"/>
          <a:p>
            <a:pPr marL="469900" indent="-469900">
              <a:spcBef>
                <a:spcPts val="600"/>
              </a:spcBef>
              <a:spcAft>
                <a:spcPts val="1200"/>
              </a:spcAft>
            </a:pPr>
            <a:r>
              <a:rPr lang="zh-CN" altLang="en-US" sz="3200" b="1" dirty="0">
                <a:solidFill>
                  <a:schemeClr val="tx1"/>
                </a:solidFill>
                <a:latin typeface="Arial" panose="020B0604020202020204" pitchFamily="34" charset="0"/>
                <a:ea typeface="宋体" panose="02010600030101010101" pitchFamily="2" charset="-122"/>
              </a:rPr>
              <a:t>例：搜索</a:t>
            </a:r>
            <a:r>
              <a:rPr lang="en-US" altLang="zh-CN" sz="3200" b="1">
                <a:solidFill>
                  <a:schemeClr val="tx1"/>
                </a:solidFill>
                <a:latin typeface="Arial" panose="020B0604020202020204" pitchFamily="34" charset="0"/>
                <a:ea typeface="宋体" panose="02010600030101010101" pitchFamily="2" charset="-122"/>
              </a:rPr>
              <a:t>《</a:t>
            </a:r>
            <a:r>
              <a:rPr lang="en-US" altLang="zh-CN" sz="3200" b="1">
                <a:solidFill>
                  <a:srgbClr val="C4652D"/>
                </a:solidFill>
                <a:latin typeface="Arial" panose="020B0604020202020204" pitchFamily="34" charset="0"/>
                <a:ea typeface="宋体" panose="02010600030101010101" pitchFamily="2" charset="-122"/>
              </a:rPr>
              <a:t>2017</a:t>
            </a:r>
            <a:r>
              <a:rPr lang="zh-CN" altLang="en-US" sz="3200" b="1" dirty="0">
                <a:solidFill>
                  <a:schemeClr val="tx1"/>
                </a:solidFill>
                <a:latin typeface="Arial" panose="020B0604020202020204" pitchFamily="34" charset="0"/>
                <a:ea typeface="宋体" panose="02010600030101010101" pitchFamily="2" charset="-122"/>
              </a:rPr>
              <a:t>年人权国别报告</a:t>
            </a:r>
            <a:r>
              <a:rPr lang="en-US" altLang="zh-CN" sz="3200" b="1">
                <a:solidFill>
                  <a:schemeClr val="tx1"/>
                </a:solidFill>
                <a:latin typeface="Arial" panose="020B0604020202020204" pitchFamily="34" charset="0"/>
                <a:ea typeface="宋体" panose="02010600030101010101" pitchFamily="2" charset="-122"/>
              </a:rPr>
              <a:t>》</a:t>
            </a:r>
            <a:r>
              <a:rPr lang="zh-CN" altLang="en-US" sz="3200" b="1" dirty="0">
                <a:solidFill>
                  <a:schemeClr val="tx1"/>
                </a:solidFill>
                <a:latin typeface="Arial" panose="020B0604020202020204" pitchFamily="34" charset="0"/>
                <a:ea typeface="宋体" panose="02010600030101010101" pitchFamily="2" charset="-122"/>
              </a:rPr>
              <a:t>英文原文的</a:t>
            </a:r>
            <a:r>
              <a:rPr lang="zh-CN" altLang="en-US" sz="3200" b="1" dirty="0">
                <a:solidFill>
                  <a:srgbClr val="C4652D"/>
                </a:solidFill>
                <a:latin typeface="Arial" panose="020B0604020202020204" pitchFamily="34" charset="0"/>
                <a:ea typeface="宋体" panose="02010600030101010101" pitchFamily="2" charset="-122"/>
              </a:rPr>
              <a:t>中国部分</a:t>
            </a:r>
            <a:r>
              <a:rPr lang="en-US" altLang="zh-CN" sz="3200" b="1" err="1">
                <a:solidFill>
                  <a:schemeClr val="tx1"/>
                </a:solidFill>
                <a:latin typeface="Arial" panose="020B0604020202020204" pitchFamily="34" charset="0"/>
                <a:ea typeface="宋体" panose="02010600030101010101" pitchFamily="2" charset="-122"/>
              </a:rPr>
              <a:t>pdf</a:t>
            </a:r>
            <a:r>
              <a:rPr lang="zh-CN" altLang="en-US" sz="3200" b="1" dirty="0">
                <a:solidFill>
                  <a:schemeClr val="tx1"/>
                </a:solidFill>
                <a:latin typeface="Arial" panose="020B0604020202020204" pitchFamily="34" charset="0"/>
                <a:ea typeface="宋体" panose="02010600030101010101" pitchFamily="2" charset="-122"/>
              </a:rPr>
              <a:t>版本</a:t>
            </a:r>
            <a:endParaRPr lang="en-US" altLang="zh-CN" sz="3200" b="1">
              <a:solidFill>
                <a:schemeClr val="tx1"/>
              </a:solidFill>
              <a:latin typeface="Arial" panose="020B0604020202020204" pitchFamily="34" charset="0"/>
              <a:ea typeface="宋体" panose="02010600030101010101" pitchFamily="2" charset="-122"/>
            </a:endParaRPr>
          </a:p>
          <a:p>
            <a:pPr marL="469900" indent="-469900"/>
            <a:r>
              <a:rPr lang="en-US" altLang="zh-CN" sz="2800">
                <a:solidFill>
                  <a:schemeClr val="tx1"/>
                </a:solidFill>
                <a:latin typeface="Arial" panose="020B0604020202020204" pitchFamily="34" charset="0"/>
                <a:ea typeface="宋体" panose="02010600030101010101" pitchFamily="2" charset="-122"/>
              </a:rPr>
              <a:t>	1</a:t>
            </a:r>
            <a:r>
              <a:rPr lang="zh-CN" altLang="en-US" sz="2800" dirty="0">
                <a:solidFill>
                  <a:schemeClr val="tx1"/>
                </a:solidFill>
                <a:latin typeface="Arial" panose="020B0604020202020204" pitchFamily="34" charset="0"/>
                <a:ea typeface="宋体" panose="02010600030101010101" pitchFamily="2" charset="-122"/>
              </a:rPr>
              <a:t>）无论成功与否，写明整个搜索流程（请采用多种思路进行搜索）；</a:t>
            </a:r>
            <a:endParaRPr lang="zh-CN" altLang="en-US" sz="2800" dirty="0">
              <a:solidFill>
                <a:schemeClr val="tx1"/>
              </a:solidFill>
              <a:latin typeface="Arial" panose="020B0604020202020204" pitchFamily="34" charset="0"/>
              <a:ea typeface="宋体" panose="02010600030101010101" pitchFamily="2" charset="-122"/>
            </a:endParaRPr>
          </a:p>
          <a:p>
            <a:pPr marL="469900" indent="-469900"/>
            <a:r>
              <a:rPr lang="en-US" altLang="zh-CN" sz="2800">
                <a:solidFill>
                  <a:schemeClr val="tx1"/>
                </a:solidFill>
                <a:latin typeface="Arial" panose="020B0604020202020204" pitchFamily="34" charset="0"/>
                <a:ea typeface="宋体" panose="02010600030101010101" pitchFamily="2" charset="-122"/>
              </a:rPr>
              <a:t>	2</a:t>
            </a:r>
            <a:r>
              <a:rPr lang="zh-CN" altLang="en-US" sz="2800" dirty="0">
                <a:solidFill>
                  <a:schemeClr val="tx1"/>
                </a:solidFill>
                <a:latin typeface="Arial" panose="020B0604020202020204" pitchFamily="34" charset="0"/>
                <a:ea typeface="宋体" panose="02010600030101010101" pitchFamily="2" charset="-122"/>
              </a:rPr>
              <a:t>）写明结果，即可供直接下载</a:t>
            </a:r>
            <a:r>
              <a:rPr lang="en-US" altLang="zh-CN" sz="3200" b="1">
                <a:solidFill>
                  <a:srgbClr val="C4652D"/>
                </a:solidFill>
                <a:latin typeface="Arial" panose="020B0604020202020204" pitchFamily="34" charset="0"/>
                <a:ea typeface="宋体" panose="02010600030101010101" pitchFamily="2" charset="-122"/>
              </a:rPr>
              <a:t>PDF</a:t>
            </a:r>
            <a:r>
              <a:rPr lang="zh-CN" altLang="en-US" sz="3200" b="1" dirty="0">
                <a:solidFill>
                  <a:srgbClr val="C4652D"/>
                </a:solidFill>
                <a:latin typeface="Arial" panose="020B0604020202020204" pitchFamily="34" charset="0"/>
                <a:ea typeface="宋体" panose="02010600030101010101" pitchFamily="2" charset="-122"/>
              </a:rPr>
              <a:t>文件</a:t>
            </a:r>
            <a:r>
              <a:rPr lang="zh-CN" altLang="en-US" sz="2800" dirty="0">
                <a:solidFill>
                  <a:schemeClr val="tx1"/>
                </a:solidFill>
                <a:latin typeface="Arial" panose="020B0604020202020204" pitchFamily="34" charset="0"/>
                <a:ea typeface="宋体" panose="02010600030101010101" pitchFamily="2" charset="-122"/>
              </a:rPr>
              <a:t>的链接地址，越多越好。</a:t>
            </a:r>
            <a:endParaRPr lang="zh-CN" altLang="en-US" sz="2800" dirty="0">
              <a:solidFill>
                <a:schemeClr val="tx1"/>
              </a:solidFill>
              <a:latin typeface="Arial" panose="020B0604020202020204" pitchFamily="34" charset="0"/>
              <a:ea typeface="宋体" panose="02010600030101010101" pitchFamily="2" charset="-122"/>
            </a:endParaRPr>
          </a:p>
          <a:p>
            <a:pPr marL="469900" indent="-469900"/>
            <a:endParaRPr lang="zh-CN" altLang="en-US" sz="2600" dirty="0">
              <a:solidFill>
                <a:schemeClr val="tx1"/>
              </a:solidFill>
              <a:latin typeface="Arial" panose="020B0604020202020204" pitchFamily="34" charset="0"/>
              <a:ea typeface="宋体" panose="02010600030101010101" pitchFamily="2" charset="-122"/>
            </a:endParaRPr>
          </a:p>
          <a:p>
            <a:pPr marL="469900" indent="-469900">
              <a:lnSpc>
                <a:spcPct val="90000"/>
              </a:lnSpc>
              <a:buChar char="•"/>
            </a:pPr>
            <a:endParaRPr lang="en-US" altLang="zh-CN" sz="2600">
              <a:solidFill>
                <a:schemeClr val="tx1"/>
              </a:solidFill>
              <a:latin typeface="Arial" panose="020B0604020202020204" pitchFamily="34" charset="0"/>
              <a:ea typeface="宋体" panose="02010600030101010101" pitchFamily="2" charset="-122"/>
            </a:endParaRPr>
          </a:p>
          <a:p>
            <a:pPr marL="469900" indent="-469900">
              <a:lnSpc>
                <a:spcPct val="90000"/>
              </a:lnSpc>
              <a:buChar char="•"/>
            </a:pPr>
            <a:endParaRPr lang="en-US" altLang="zh-CN" sz="2600">
              <a:solidFill>
                <a:schemeClr val="tx1"/>
              </a:solidFill>
              <a:latin typeface="Arial" panose="020B0604020202020204" pitchFamily="34" charset="0"/>
              <a:ea typeface="宋体" panose="02010600030101010101" pitchFamily="2" charset="-122"/>
            </a:endParaRPr>
          </a:p>
          <a:p>
            <a:pPr marL="469900" indent="-469900">
              <a:lnSpc>
                <a:spcPct val="90000"/>
              </a:lnSpc>
              <a:buChar char="•"/>
            </a:pPr>
            <a:endParaRPr lang="zh-CN" altLang="en-US" sz="2600" dirty="0">
              <a:solidFill>
                <a:schemeClr val="tx1"/>
              </a:solidFill>
              <a:latin typeface="Arial" panose="020B0604020202020204" pitchFamily="34" charset="0"/>
              <a:ea typeface="宋体" panose="02010600030101010101" pitchFamily="2" charset="-122"/>
            </a:endParaRPr>
          </a:p>
          <a:p>
            <a:pPr marL="469900" indent="-469900" algn="r">
              <a:lnSpc>
                <a:spcPct val="90000"/>
              </a:lnSpc>
              <a:buChar char="•"/>
            </a:pPr>
            <a:endParaRPr lang="en-US" altLang="zh-CN" sz="2800">
              <a:solidFill>
                <a:schemeClr val="tx1"/>
              </a:solidFill>
              <a:latin typeface="Arial" panose="020B0604020202020204" pitchFamily="34" charset="0"/>
              <a:ea typeface="宋体" panose="02010600030101010101" pitchFamily="2" charset="-122"/>
            </a:endParaRPr>
          </a:p>
        </p:txBody>
      </p:sp>
      <p:sp>
        <p:nvSpPr>
          <p:cNvPr id="8" name="TextBox 7"/>
          <p:cNvSpPr txBox="1"/>
          <p:nvPr/>
        </p:nvSpPr>
        <p:spPr>
          <a:xfrm>
            <a:off x="3862775" y="4437063"/>
            <a:ext cx="4643438" cy="1863725"/>
          </a:xfrm>
          <a:prstGeom prst="rect">
            <a:avLst/>
          </a:prstGeom>
          <a:noFill/>
        </p:spPr>
        <p:txBody>
          <a:bodyPr>
            <a:spAutoFit/>
          </a:bodyPr>
          <a:lstStyle/>
          <a:p>
            <a:pPr marL="1371600" marR="0" lvl="2" indent="-457200" algn="l" defTabSz="914400" rtl="0" eaLnBrk="1" fontAlgn="base" latinLnBrk="0" hangingPunct="1">
              <a:lnSpc>
                <a:spcPct val="120000"/>
              </a:lnSpc>
              <a:spcBef>
                <a:spcPts val="0"/>
              </a:spcBef>
              <a:spcAft>
                <a:spcPts val="0"/>
              </a:spcAft>
              <a:buClrTx/>
              <a:buSzTx/>
              <a:buFont typeface="Wingdings" panose="05000000000000000000" pitchFamily="2" charset="2"/>
              <a:buChar char="ü"/>
              <a:defRPr/>
            </a:pPr>
            <a:r>
              <a:rPr kumimoji="0" lang="zh-CN" altLang="en-US"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rPr>
              <a:t>要求一：</a:t>
            </a:r>
            <a:r>
              <a:rPr kumimoji="0" lang="en-US" altLang="zh-CN"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rPr>
              <a:t>2017</a:t>
            </a:r>
            <a:r>
              <a:rPr kumimoji="0" lang="zh-CN" altLang="en-US"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rPr>
              <a:t>年</a:t>
            </a:r>
            <a:endParaRPr kumimoji="0" lang="en-US" altLang="zh-CN"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endParaRPr>
          </a:p>
          <a:p>
            <a:pPr marL="1371600" marR="0" lvl="2" indent="-457200" algn="l" defTabSz="914400" rtl="0" eaLnBrk="1" fontAlgn="base" latinLnBrk="0" hangingPunct="1">
              <a:lnSpc>
                <a:spcPct val="120000"/>
              </a:lnSpc>
              <a:spcBef>
                <a:spcPts val="0"/>
              </a:spcBef>
              <a:spcAft>
                <a:spcPts val="0"/>
              </a:spcAft>
              <a:buClrTx/>
              <a:buSzTx/>
              <a:buFont typeface="Wingdings" panose="05000000000000000000" pitchFamily="2" charset="2"/>
              <a:buChar char="ü"/>
              <a:defRPr/>
            </a:pPr>
            <a:r>
              <a:rPr kumimoji="0" lang="zh-CN" altLang="en-US"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rPr>
              <a:t>要求二：英文原文</a:t>
            </a:r>
            <a:endParaRPr kumimoji="0" lang="en-US" altLang="zh-CN"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endParaRPr>
          </a:p>
          <a:p>
            <a:pPr marL="1371600" marR="0" lvl="2" indent="-457200" algn="l" defTabSz="914400" rtl="0" eaLnBrk="1" fontAlgn="base" latinLnBrk="0" hangingPunct="1">
              <a:lnSpc>
                <a:spcPct val="120000"/>
              </a:lnSpc>
              <a:spcBef>
                <a:spcPts val="0"/>
              </a:spcBef>
              <a:spcAft>
                <a:spcPts val="0"/>
              </a:spcAft>
              <a:buClrTx/>
              <a:buSzTx/>
              <a:buFont typeface="Wingdings" panose="05000000000000000000" pitchFamily="2" charset="2"/>
              <a:buChar char="ü"/>
              <a:defRPr/>
            </a:pPr>
            <a:r>
              <a:rPr kumimoji="0" lang="zh-CN" altLang="en-US"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rPr>
              <a:t>要求三：中国部分</a:t>
            </a:r>
            <a:endParaRPr kumimoji="0" lang="en-US" altLang="zh-CN"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endParaRPr>
          </a:p>
          <a:p>
            <a:pPr marL="1371600" marR="0" lvl="2" indent="-457200" algn="l" defTabSz="914400" rtl="0" eaLnBrk="1" fontAlgn="base" latinLnBrk="0" hangingPunct="1">
              <a:lnSpc>
                <a:spcPct val="120000"/>
              </a:lnSpc>
              <a:spcBef>
                <a:spcPts val="0"/>
              </a:spcBef>
              <a:spcAft>
                <a:spcPts val="0"/>
              </a:spcAft>
              <a:buClrTx/>
              <a:buSzTx/>
              <a:buFont typeface="Wingdings" panose="05000000000000000000" pitchFamily="2" charset="2"/>
              <a:buChar char="ü"/>
              <a:defRPr/>
            </a:pPr>
            <a:r>
              <a:rPr kumimoji="0" lang="zh-CN" altLang="en-US"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rPr>
              <a:t>要求四：</a:t>
            </a:r>
            <a:r>
              <a:rPr kumimoji="0" lang="en-US" altLang="zh-CN"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rPr>
              <a:t>PDF</a:t>
            </a:r>
            <a:r>
              <a:rPr kumimoji="0" lang="zh-CN" altLang="en-US"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rPr>
              <a:t>版本</a:t>
            </a:r>
            <a:endParaRPr kumimoji="0" lang="en-US" altLang="zh-CN" sz="2400" b="0" i="0" u="none" strike="noStrike" kern="1200" cap="none" spc="0" normalizeH="0" baseline="0" noProof="0" dirty="0">
              <a:ln>
                <a:noFill/>
              </a:ln>
              <a:solidFill>
                <a:srgbClr val="FF0000"/>
              </a:solidFill>
              <a:effectLst/>
              <a:uLnTx/>
              <a:uFillTx/>
              <a:latin typeface="+mj-lt"/>
              <a:ea typeface="楷体_GB2312" pitchFamily="49" charset="-122"/>
              <a:cs typeface="+mn-cs"/>
              <a:sym typeface="+mn-ea"/>
            </a:endParaRPr>
          </a:p>
        </p:txBody>
      </p:sp>
      <p:sp>
        <p:nvSpPr>
          <p:cNvPr id="60425" name="文本框 60424"/>
          <p:cNvSpPr txBox="1"/>
          <p:nvPr/>
        </p:nvSpPr>
        <p:spPr>
          <a:xfrm>
            <a:off x="1053853" y="301626"/>
            <a:ext cx="6048375" cy="629285"/>
          </a:xfrm>
          <a:prstGeom prst="rect">
            <a:avLst/>
          </a:prstGeom>
          <a:noFill/>
          <a:ln w="9525">
            <a:noFill/>
          </a:ln>
        </p:spPr>
        <p:txBody>
          <a:bodyPr bIns="91440" anchor="b">
            <a:spAutoFit/>
          </a:bodyPr>
          <a:p>
            <a:pPr marR="0" algn="ctr" defTabSz="914400">
              <a:spcBef>
                <a:spcPct val="50000"/>
              </a:spcBef>
              <a:buNone/>
            </a:pPr>
            <a:r>
              <a:rPr kumimoji="0" lang="zh-CN" altLang="en-US" sz="3200" kern="1200" cap="none" spc="0" normalizeH="0" baseline="0" noProof="1" dirty="0">
                <a:solidFill>
                  <a:srgbClr val="AE1517"/>
                </a:solidFill>
                <a:effectLst>
                  <a:outerShdw blurRad="38100" dist="38100" dir="2700000">
                    <a:srgbClr val="C0C0C0"/>
                  </a:outerShdw>
                </a:effectLst>
                <a:latin typeface="Arial" panose="020B0604020202020204" pitchFamily="34" charset="0"/>
                <a:ea typeface="宋体" panose="02010600030101010101" pitchFamily="2" charset="-122"/>
                <a:cs typeface="+mn-cs"/>
                <a:sym typeface="+mn-ea"/>
              </a:rPr>
              <a:t>搜索引擎使用示例</a:t>
            </a:r>
            <a:endParaRPr kumimoji="0" lang="zh-CN" altLang="en-US" sz="3200" kern="1200" cap="none" spc="0" normalizeH="0" baseline="0" noProof="1" dirty="0">
              <a:solidFill>
                <a:srgbClr val="AE1517"/>
              </a:solidFill>
              <a:effectLst>
                <a:outerShdw blurRad="38100" dist="38100" dir="2700000">
                  <a:srgbClr val="C0C0C0"/>
                </a:outerShdw>
              </a:effectLst>
              <a:latin typeface="Arial" panose="020B0604020202020204" pitchFamily="34" charset="0"/>
              <a:ea typeface="宋体" panose="02010600030101010101" pitchFamily="2" charset="-122"/>
              <a:cs typeface="+mn-cs"/>
              <a:sym typeface="+mn-ea"/>
            </a:endParaRPr>
          </a:p>
        </p:txBody>
      </p:sp>
      <p:sp>
        <p:nvSpPr>
          <p:cNvPr id="2" name="文本框 1"/>
          <p:cNvSpPr txBox="1"/>
          <p:nvPr/>
        </p:nvSpPr>
        <p:spPr>
          <a:xfrm>
            <a:off x="6252210" y="301625"/>
            <a:ext cx="5723890" cy="3046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sz="2400">
                <a:solidFill>
                  <a:srgbClr val="AE1517"/>
                </a:solidFill>
              </a:rPr>
              <a:t>新闻背景：在这份报告中，美方不改颐指气使的偏见与傲慢，对中国人权状况说三道四，严重粗暴干涉中国内政。现请利用搜索引擎获取《201</a:t>
            </a:r>
            <a:r>
              <a:rPr lang="en-US" altLang="zh-CN" sz="2400">
                <a:solidFill>
                  <a:srgbClr val="AE1517"/>
                </a:solidFill>
              </a:rPr>
              <a:t>7</a:t>
            </a:r>
            <a:r>
              <a:rPr lang="zh-CN" altLang="en-US" sz="2400">
                <a:solidFill>
                  <a:srgbClr val="AE1517"/>
                </a:solidFill>
              </a:rPr>
              <a:t>年人权国别报告》中国部分的英文全文版，在仔细阅读基础上逐条批驳，以事实揭露美国以“人权老师爷”自居的丑恶嘴脸，还中国人权状况比美国好五倍的本来面目！！！</a:t>
            </a:r>
            <a:endParaRPr lang="zh-CN" altLang="en-US" sz="2400">
              <a:solidFill>
                <a:srgbClr val="AE151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Picture 2"/>
          <p:cNvPicPr>
            <a:picLocks noChangeAspect="1"/>
          </p:cNvPicPr>
          <p:nvPr/>
        </p:nvPicPr>
        <p:blipFill>
          <a:blip r:embed="rId1"/>
          <a:stretch>
            <a:fillRect/>
          </a:stretch>
        </p:blipFill>
        <p:spPr>
          <a:xfrm>
            <a:off x="876300" y="1197610"/>
            <a:ext cx="8837295" cy="5279390"/>
          </a:xfrm>
          <a:prstGeom prst="rect">
            <a:avLst/>
          </a:prstGeom>
          <a:noFill/>
          <a:ln w="9525">
            <a:noFill/>
          </a:ln>
        </p:spPr>
      </p:pic>
      <p:sp>
        <p:nvSpPr>
          <p:cNvPr id="16387" name="TextBox 6"/>
          <p:cNvSpPr txBox="1"/>
          <p:nvPr/>
        </p:nvSpPr>
        <p:spPr>
          <a:xfrm>
            <a:off x="1045915" y="350520"/>
            <a:ext cx="6062980" cy="521970"/>
          </a:xfrm>
          <a:prstGeom prst="rect">
            <a:avLst/>
          </a:prstGeom>
          <a:noFill/>
          <a:ln w="9525">
            <a:noFill/>
          </a:ln>
        </p:spPr>
        <p:txBody>
          <a:bodyPr wrap="square">
            <a:spAutoFit/>
          </a:bodyPr>
          <a:p>
            <a:pPr>
              <a:spcAft>
                <a:spcPts val="1200"/>
              </a:spcAft>
              <a:buFont typeface="Wingdings" panose="05000000000000000000" pitchFamily="2" charset="2"/>
            </a:pPr>
            <a:r>
              <a:rPr lang="zh-CN" altLang="en-US" sz="2800" b="1" dirty="0">
                <a:ln w="22225">
                  <a:solidFill>
                    <a:schemeClr val="accent2"/>
                  </a:solidFill>
                  <a:prstDash val="solid"/>
                </a:ln>
                <a:solidFill>
                  <a:srgbClr val="AE1517"/>
                </a:solidFill>
                <a:effectLst/>
                <a:latin typeface="Arial" panose="020B0604020202020204" pitchFamily="34" charset="0"/>
              </a:rPr>
              <a:t>思路一：传统思维</a:t>
            </a:r>
            <a:endParaRPr lang="zh-CN" altLang="en-US" sz="2800" b="1" dirty="0">
              <a:ln w="22225">
                <a:solidFill>
                  <a:schemeClr val="accent2"/>
                </a:solidFill>
                <a:prstDash val="solid"/>
              </a:ln>
              <a:solidFill>
                <a:srgbClr val="AE1517"/>
              </a:solidFill>
              <a:effectLst/>
              <a:latin typeface="Arial" panose="020B0604020202020204" pitchFamily="34" charset="0"/>
            </a:endParaRPr>
          </a:p>
        </p:txBody>
      </p:sp>
      <p:sp>
        <p:nvSpPr>
          <p:cNvPr id="16388" name="矩形 8"/>
          <p:cNvSpPr/>
          <p:nvPr/>
        </p:nvSpPr>
        <p:spPr>
          <a:xfrm>
            <a:off x="876370" y="2152015"/>
            <a:ext cx="1571625" cy="1753235"/>
          </a:xfrm>
          <a:prstGeom prst="rect">
            <a:avLst/>
          </a:prstGeom>
          <a:noFill/>
          <a:ln w="9525">
            <a:noFill/>
          </a:ln>
        </p:spPr>
        <p:txBody>
          <a:bodyPr wrap="square">
            <a:spAutoFit/>
          </a:bodyPr>
          <a:p>
            <a:r>
              <a:rPr lang="zh-CN" altLang="en-US" sz="1800" b="1" dirty="0">
                <a:latin typeface="Arial" panose="020B0604020202020204" pitchFamily="34" charset="0"/>
              </a:rPr>
              <a:t>镜像地址</a:t>
            </a:r>
            <a:endParaRPr lang="en-US" altLang="zh-CN" sz="1800" b="1" dirty="0">
              <a:latin typeface="Arial" panose="020B0604020202020204" pitchFamily="34" charset="0"/>
            </a:endParaRPr>
          </a:p>
          <a:p>
            <a:r>
              <a:rPr lang="en-US" altLang="zh-CN" sz="1800" dirty="0">
                <a:sym typeface="+mn-ea"/>
                <a:hlinkClick r:id="rId2"/>
              </a:rPr>
              <a:t>http://ac.scmor.com/</a:t>
            </a:r>
            <a:r>
              <a:rPr lang="en-US" altLang="zh-CN" sz="1800" dirty="0">
                <a:sym typeface="+mn-ea"/>
              </a:rPr>
              <a:t> </a:t>
            </a:r>
            <a:endParaRPr lang="zh-CN" altLang="en-US" sz="1800" dirty="0">
              <a:latin typeface="Arial" panose="020B0604020202020204" pitchFamily="34" charset="0"/>
            </a:endParaRPr>
          </a:p>
          <a:p>
            <a:r>
              <a:rPr lang="en-US" altLang="zh-CN" dirty="0">
                <a:latin typeface="Arial" panose="020B0604020202020204" pitchFamily="34" charset="0"/>
              </a:rPr>
              <a:t> </a:t>
            </a:r>
            <a:endParaRPr lang="zh-CN" altLang="en-US" dirty="0">
              <a:latin typeface="Arial" panose="020B0604020202020204" pitchFamily="34" charset="0"/>
            </a:endParaRPr>
          </a:p>
        </p:txBody>
      </p:sp>
      <p:sp>
        <p:nvSpPr>
          <p:cNvPr id="5" name="矩形 4"/>
          <p:cNvSpPr/>
          <p:nvPr/>
        </p:nvSpPr>
        <p:spPr>
          <a:xfrm>
            <a:off x="725170" y="1396365"/>
            <a:ext cx="6496050" cy="414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6" name="线形标注 1 5"/>
          <p:cNvSpPr/>
          <p:nvPr/>
        </p:nvSpPr>
        <p:spPr>
          <a:xfrm>
            <a:off x="7781360" y="872173"/>
            <a:ext cx="2106613" cy="871538"/>
          </a:xfrm>
          <a:prstGeom prst="borderCallout1">
            <a:avLst>
              <a:gd name="adj1" fmla="val 18750"/>
              <a:gd name="adj2" fmla="val -8333"/>
              <a:gd name="adj3" fmla="val 75011"/>
              <a:gd name="adj4" fmla="val -2634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将几个条件要求分别输入，用</a:t>
            </a:r>
            <a:r>
              <a:rPr kumimoji="0" lang="zh-CN" altLang="en-US" sz="1800" b="1" i="0" u="none" strike="noStrike" kern="1200" cap="none" spc="0" normalizeH="0" baseline="0" noProof="0" dirty="0">
                <a:ln>
                  <a:noFill/>
                </a:ln>
                <a:solidFill>
                  <a:srgbClr val="FF0000"/>
                </a:solidFill>
                <a:effectLst/>
                <a:uLnTx/>
                <a:uFillTx/>
                <a:latin typeface="+mn-lt"/>
                <a:ea typeface="+mn-ea"/>
                <a:cs typeface="+mn-cs"/>
              </a:rPr>
              <a:t>空格间隔</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（逻辑与）</a:t>
            </a:r>
            <a:endParaRPr kumimoji="0"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7" name="线形标注 1 6"/>
          <p:cNvSpPr/>
          <p:nvPr/>
        </p:nvSpPr>
        <p:spPr>
          <a:xfrm>
            <a:off x="8648770" y="2057718"/>
            <a:ext cx="2590800" cy="885825"/>
          </a:xfrm>
          <a:prstGeom prst="borderCallout1">
            <a:avLst>
              <a:gd name="adj1" fmla="val 18750"/>
              <a:gd name="adj2" fmla="val -8333"/>
              <a:gd name="adj3" fmla="val 68324"/>
              <a:gd name="adj4" fmla="val -21384"/>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首页并无太多有效信息，换思路</a:t>
            </a:r>
            <a:endParaRPr kumimoji="0" lang="zh-CN" altLang="en-US" sz="2400" b="1" i="0" u="none" strike="noStrike" kern="1200" cap="none" spc="0" normalizeH="0" baseline="0" noProof="0" dirty="0">
              <a:ln>
                <a:noFill/>
              </a:ln>
              <a:solidFill>
                <a:srgbClr val="FF0000"/>
              </a:solidFill>
              <a:effectLst/>
              <a:uLnTx/>
              <a:uFillTx/>
              <a:latin typeface="+mn-lt"/>
              <a:ea typeface="+mn-ea"/>
              <a:cs typeface="+mn-cs"/>
            </a:endParaRPr>
          </a:p>
        </p:txBody>
      </p:sp>
      <p:sp>
        <p:nvSpPr>
          <p:cNvPr id="8" name="矩形 7"/>
          <p:cNvSpPr/>
          <p:nvPr/>
        </p:nvSpPr>
        <p:spPr>
          <a:xfrm>
            <a:off x="876370" y="2152015"/>
            <a:ext cx="1428750" cy="9620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9" name="线形标注 1 8"/>
          <p:cNvSpPr/>
          <p:nvPr/>
        </p:nvSpPr>
        <p:spPr>
          <a:xfrm>
            <a:off x="9086920" y="5024120"/>
            <a:ext cx="1714500" cy="442913"/>
          </a:xfrm>
          <a:prstGeom prst="borderCallout1">
            <a:avLst>
              <a:gd name="adj1" fmla="val 18750"/>
              <a:gd name="adj2" fmla="val -8333"/>
              <a:gd name="adj3" fmla="val 75011"/>
              <a:gd name="adj4" fmla="val -2634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tx1"/>
                </a:solidFill>
                <a:effectLst/>
                <a:uLnTx/>
                <a:uFillTx/>
                <a:latin typeface="+mn-lt"/>
                <a:ea typeface="+mn-ea"/>
                <a:cs typeface="+mn-cs"/>
              </a:rPr>
              <a:t>16</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年，中文版</a:t>
            </a:r>
            <a:endParaRPr kumimoji="0"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par>
                          <p:cTn id="21" fill="hold">
                            <p:stCondLst>
                              <p:cond delay="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6" grpId="1" bldLvl="0" animBg="1"/>
      <p:bldP spid="7" grpId="0" bldLvl="0" animBg="1"/>
      <p:bldP spid="8" grpId="0" bldLvl="0" animBg="1"/>
      <p:bldP spid="9"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00150" y="276860"/>
            <a:ext cx="3449320" cy="583565"/>
          </a:xfrm>
          <a:prstGeom prst="rect">
            <a:avLst/>
          </a:prstGeom>
          <a:noFill/>
        </p:spPr>
        <p:txBody>
          <a:bodyPr wrap="none" rtlCol="0" anchor="t">
            <a:spAutoFit/>
          </a:bodyPr>
          <a:p>
            <a:pPr>
              <a:spcAft>
                <a:spcPts val="1200"/>
              </a:spcAft>
              <a:buFont typeface="Wingdings" panose="05000000000000000000" pitchFamily="2" charset="2"/>
            </a:pPr>
            <a:r>
              <a:rPr lang="zh-CN" altLang="en-US" sz="3200" b="1" dirty="0">
                <a:ln w="22225">
                  <a:solidFill>
                    <a:schemeClr val="accent2"/>
                  </a:solidFill>
                  <a:prstDash val="solid"/>
                </a:ln>
                <a:solidFill>
                  <a:schemeClr val="accent2">
                    <a:lumMod val="40000"/>
                    <a:lumOff val="60000"/>
                  </a:schemeClr>
                </a:solidFill>
                <a:effectLst/>
                <a:ea typeface="宋体" panose="02010600030101010101" pitchFamily="2" charset="-122"/>
                <a:sym typeface="+mn-ea"/>
              </a:rPr>
              <a:t>思路二：用英文搜</a:t>
            </a:r>
            <a:endParaRPr lang="zh-CN" altLang="en-US" sz="3200" b="1" dirty="0">
              <a:ln w="22225">
                <a:solidFill>
                  <a:schemeClr val="accent2"/>
                </a:solidFill>
                <a:prstDash val="solid"/>
              </a:ln>
              <a:solidFill>
                <a:schemeClr val="accent2">
                  <a:lumMod val="40000"/>
                  <a:lumOff val="60000"/>
                </a:schemeClr>
              </a:solidFill>
              <a:effectLst/>
              <a:ea typeface="宋体" panose="02010600030101010101" pitchFamily="2" charset="-122"/>
              <a:sym typeface="+mn-ea"/>
            </a:endParaRPr>
          </a:p>
        </p:txBody>
      </p:sp>
      <p:sp>
        <p:nvSpPr>
          <p:cNvPr id="7" name="流程图: 顺序访问存储器 6"/>
          <p:cNvSpPr/>
          <p:nvPr/>
        </p:nvSpPr>
        <p:spPr>
          <a:xfrm>
            <a:off x="1019245" y="2622233"/>
            <a:ext cx="2311400" cy="1079500"/>
          </a:xfrm>
          <a:prstGeom prst="flowChartMagneticTape">
            <a:avLst/>
          </a:prstGeom>
        </p:spPr>
        <p:style>
          <a:lnRef idx="1">
            <a:schemeClr val="accent5"/>
          </a:lnRef>
          <a:fillRef idx="2">
            <a:schemeClr val="accent5"/>
          </a:fillRef>
          <a:effectRef idx="1">
            <a:schemeClr val="accent5"/>
          </a:effectRef>
          <a:fontRef idx="minor">
            <a:schemeClr val="dk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sym typeface="+mn-ea"/>
              </a:rPr>
              <a:t>英文不好怎么办？</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8" name="虚尾箭头 7"/>
          <p:cNvSpPr/>
          <p:nvPr/>
        </p:nvSpPr>
        <p:spPr>
          <a:xfrm rot="20331047">
            <a:off x="3505588" y="2212023"/>
            <a:ext cx="1141413" cy="576263"/>
          </a:xfrm>
          <a:prstGeom prst="stripedRightArrow">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10" name="虚尾箭头 9"/>
          <p:cNvSpPr/>
          <p:nvPr/>
        </p:nvSpPr>
        <p:spPr>
          <a:xfrm rot="1906422">
            <a:off x="3442088" y="3796348"/>
            <a:ext cx="1141413" cy="576263"/>
          </a:xfrm>
          <a:prstGeom prst="stripedRightArrow">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9" name="流程图: 延期 8"/>
          <p:cNvSpPr/>
          <p:nvPr/>
        </p:nvSpPr>
        <p:spPr>
          <a:xfrm>
            <a:off x="5194300" y="1974850"/>
            <a:ext cx="2276475" cy="647700"/>
          </a:xfrm>
          <a:prstGeom prst="flowChartDelay">
            <a:avLst/>
          </a:prstGeom>
        </p:spPr>
        <p:style>
          <a:lnRef idx="2">
            <a:schemeClr val="dk1"/>
          </a:lnRef>
          <a:fillRef idx="1">
            <a:schemeClr val="lt1"/>
          </a:fillRef>
          <a:effectRef idx="0">
            <a:schemeClr val="dk1"/>
          </a:effectRef>
          <a:fontRef idx="minor">
            <a:schemeClr val="dk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sym typeface="+mn-ea"/>
              </a:rPr>
              <a:t>找英文比你好的“小伙伴”</a:t>
            </a:r>
            <a:endParaRPr kumimoji="0" lang="zh-CN" altLang="en-US" sz="18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11" name="流程图: 延期 10"/>
          <p:cNvSpPr/>
          <p:nvPr/>
        </p:nvSpPr>
        <p:spPr>
          <a:xfrm>
            <a:off x="4991100" y="3822700"/>
            <a:ext cx="2814955" cy="1030605"/>
          </a:xfrm>
          <a:prstGeom prst="flowChartDelay">
            <a:avLst/>
          </a:prstGeom>
        </p:spPr>
        <p:style>
          <a:lnRef idx="2">
            <a:schemeClr val="dk1"/>
          </a:lnRef>
          <a:fillRef idx="1">
            <a:schemeClr val="lt1"/>
          </a:fillRef>
          <a:effectRef idx="0">
            <a:schemeClr val="dk1"/>
          </a:effectRef>
          <a:fontRef idx="minor">
            <a:schemeClr val="dk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sym typeface="+mn-ea"/>
              </a:rPr>
              <a:t>硬着头皮翻译一下，试试最生硬的翻译</a:t>
            </a:r>
            <a:endParaRPr kumimoji="0" lang="zh-CN" altLang="en-US" sz="1800" b="1" i="0" u="none" strike="noStrike" kern="1200" cap="none" spc="0" normalizeH="0" baseline="0" noProof="0" dirty="0">
              <a:ln>
                <a:noFill/>
              </a:ln>
              <a:solidFill>
                <a:schemeClr val="tx1"/>
              </a:solidFill>
              <a:effectLst/>
              <a:uLnTx/>
              <a:uFillTx/>
              <a:latin typeface="+mn-lt"/>
              <a:ea typeface="+mn-ea"/>
              <a:cs typeface="+mn-cs"/>
              <a:sym typeface="+mn-ea"/>
            </a:endParaRPr>
          </a:p>
        </p:txBody>
      </p:sp>
      <p:sp>
        <p:nvSpPr>
          <p:cNvPr id="12" name="TextBox 11"/>
          <p:cNvSpPr txBox="1"/>
          <p:nvPr/>
        </p:nvSpPr>
        <p:spPr>
          <a:xfrm>
            <a:off x="7938840" y="3707448"/>
            <a:ext cx="4140200" cy="922020"/>
          </a:xfrm>
          <a:prstGeom prst="rect">
            <a:avLst/>
          </a:prstGeom>
          <a:noFill/>
          <a:ln>
            <a:solidFill>
              <a:schemeClr val="accent1"/>
            </a:solidFill>
          </a:ln>
        </p:spPr>
        <p:txBody>
          <a:bodyPr wrap="square">
            <a:spAutoFit/>
          </a:bodyPr>
          <a:p>
            <a:pPr marR="0" defTabSz="914400">
              <a:buClrTx/>
              <a:buSzTx/>
              <a:buFontTx/>
              <a:buNone/>
              <a:defRPr/>
            </a:pPr>
            <a:r>
              <a:rPr kumimoji="0" lang="en-US" altLang="zh-CN" sz="1800" b="1" kern="1200" cap="none" spc="0" normalizeH="0" baseline="0" noProof="0" dirty="0">
                <a:solidFill>
                  <a:schemeClr val="tx1"/>
                </a:solidFill>
                <a:latin typeface="Arial" panose="020B0604020202020204" pitchFamily="34" charset="0"/>
                <a:ea typeface="宋体" panose="02010600030101010101" pitchFamily="2" charset="-122"/>
                <a:cs typeface="+mn-cs"/>
                <a:sym typeface="+mn-ea"/>
              </a:rPr>
              <a:t>2014 </a:t>
            </a:r>
            <a:r>
              <a:rPr kumimoji="0" lang="en-US" altLang="zh-CN" sz="1800" b="1" kern="1200" cap="none" spc="0" normalizeH="0" baseline="0" noProof="0" dirty="0">
                <a:solidFill>
                  <a:schemeClr val="tx2">
                    <a:lumMod val="60000"/>
                    <a:lumOff val="40000"/>
                  </a:schemeClr>
                </a:solidFill>
                <a:latin typeface="Arial" panose="020B0604020202020204" pitchFamily="34" charset="0"/>
                <a:ea typeface="宋体" panose="02010600030101010101" pitchFamily="2" charset="-122"/>
                <a:cs typeface="+mn-cs"/>
                <a:sym typeface="+mn-ea"/>
              </a:rPr>
              <a:t>human</a:t>
            </a:r>
            <a:r>
              <a:rPr kumimoji="0" lang="en-US" altLang="zh-CN" sz="1800" b="1" kern="1200" cap="none" spc="0" normalizeH="0" baseline="0" noProof="0" dirty="0">
                <a:solidFill>
                  <a:schemeClr val="tx1"/>
                </a:solidFill>
                <a:latin typeface="Arial" panose="020B0604020202020204" pitchFamily="34" charset="0"/>
                <a:ea typeface="宋体" panose="02010600030101010101" pitchFamily="2" charset="-122"/>
                <a:cs typeface="+mn-cs"/>
                <a:sym typeface="+mn-ea"/>
              </a:rPr>
              <a:t> </a:t>
            </a:r>
            <a:r>
              <a:rPr kumimoji="0" lang="en-US" altLang="zh-CN" sz="1800" b="1" kern="1200" cap="none" spc="0" normalizeH="0" baseline="0" noProof="0" dirty="0">
                <a:solidFill>
                  <a:schemeClr val="accent2">
                    <a:lumMod val="75000"/>
                  </a:schemeClr>
                </a:solidFill>
                <a:latin typeface="Arial" panose="020B0604020202020204" pitchFamily="34" charset="0"/>
                <a:ea typeface="宋体" panose="02010600030101010101" pitchFamily="2" charset="-122"/>
                <a:cs typeface="+mn-cs"/>
                <a:sym typeface="+mn-ea"/>
              </a:rPr>
              <a:t>rights</a:t>
            </a:r>
            <a:r>
              <a:rPr kumimoji="0" lang="en-US" altLang="zh-CN" sz="1800" b="1" kern="1200" cap="none" spc="0" normalizeH="0" baseline="0" noProof="0" dirty="0">
                <a:solidFill>
                  <a:schemeClr val="tx1"/>
                </a:solidFill>
                <a:latin typeface="Arial" panose="020B0604020202020204" pitchFamily="34" charset="0"/>
                <a:ea typeface="宋体" panose="02010600030101010101" pitchFamily="2" charset="-122"/>
                <a:cs typeface="+mn-cs"/>
                <a:sym typeface="+mn-ea"/>
              </a:rPr>
              <a:t> </a:t>
            </a:r>
            <a:r>
              <a:rPr kumimoji="0" lang="en-US" altLang="zh-CN" sz="1800" b="1" kern="1200" cap="none" spc="0" normalizeH="0" baseline="0" noProof="0" dirty="0">
                <a:solidFill>
                  <a:schemeClr val="accent4">
                    <a:lumMod val="75000"/>
                  </a:schemeClr>
                </a:solidFill>
                <a:latin typeface="Arial" panose="020B0604020202020204" pitchFamily="34" charset="0"/>
                <a:ea typeface="宋体" panose="02010600030101010101" pitchFamily="2" charset="-122"/>
                <a:cs typeface="+mn-cs"/>
                <a:sym typeface="+mn-ea"/>
              </a:rPr>
              <a:t>country </a:t>
            </a:r>
            <a:r>
              <a:rPr kumimoji="0" lang="en-US" altLang="zh-CN" sz="1800" b="1" kern="1200" cap="none" spc="0" normalizeH="0" baseline="0" noProof="0" dirty="0">
                <a:solidFill>
                  <a:srgbClr val="FF0000"/>
                </a:solidFill>
                <a:latin typeface="Arial" panose="020B0604020202020204" pitchFamily="34" charset="0"/>
                <a:ea typeface="宋体" panose="02010600030101010101" pitchFamily="2" charset="-122"/>
                <a:cs typeface="+mn-cs"/>
                <a:sym typeface="+mn-ea"/>
              </a:rPr>
              <a:t>reports</a:t>
            </a:r>
            <a:endParaRPr kumimoji="0" lang="en-US" altLang="zh-CN" sz="1800" b="1" kern="1200" cap="none" spc="0" normalizeH="0" baseline="0" noProof="0" dirty="0">
              <a:solidFill>
                <a:srgbClr val="FF0000"/>
              </a:solidFill>
              <a:latin typeface="Arial" panose="020B0604020202020204" pitchFamily="34" charset="0"/>
              <a:ea typeface="宋体" panose="02010600030101010101" pitchFamily="2" charset="-122"/>
              <a:cs typeface="+mn-cs"/>
              <a:sym typeface="+mn-ea"/>
            </a:endParaRPr>
          </a:p>
          <a:p>
            <a:pPr marR="0" defTabSz="914400">
              <a:buClrTx/>
              <a:buSzTx/>
              <a:buFontTx/>
              <a:buNone/>
              <a:defRPr/>
            </a:pPr>
            <a:endParaRPr kumimoji="0" lang="en-US" altLang="zh-CN" sz="1800" b="1" kern="1200" cap="none" spc="0" normalizeH="0" baseline="0" noProof="0" dirty="0">
              <a:solidFill>
                <a:schemeClr val="tx1"/>
              </a:solidFill>
              <a:latin typeface="Arial" panose="020B0604020202020204" pitchFamily="34" charset="0"/>
              <a:ea typeface="宋体" panose="02010600030101010101" pitchFamily="2" charset="-122"/>
              <a:cs typeface="+mn-cs"/>
              <a:sym typeface="+mn-ea"/>
            </a:endParaRPr>
          </a:p>
          <a:p>
            <a:pPr marR="0" defTabSz="914400">
              <a:buClrTx/>
              <a:buSzTx/>
              <a:buFontTx/>
              <a:buNone/>
              <a:defRPr/>
            </a:pPr>
            <a:r>
              <a:rPr kumimoji="0" lang="en-US" altLang="zh-CN" sz="1800" b="1" kern="1200" cap="none" spc="0" normalizeH="0" baseline="0" noProof="0" dirty="0">
                <a:solidFill>
                  <a:schemeClr val="tx1"/>
                </a:solidFill>
                <a:latin typeface="Arial" panose="020B0604020202020204" pitchFamily="34" charset="0"/>
                <a:ea typeface="宋体" panose="02010600030101010101" pitchFamily="2" charset="-122"/>
                <a:cs typeface="+mn-cs"/>
                <a:sym typeface="+mn-ea"/>
              </a:rPr>
              <a:t>2014      </a:t>
            </a:r>
            <a:r>
              <a:rPr kumimoji="0" lang="zh-CN" altLang="en-US" sz="1800" b="1" kern="1200" cap="none" spc="0" normalizeH="0" baseline="0" noProof="0" dirty="0">
                <a:solidFill>
                  <a:schemeClr val="tx2">
                    <a:lumMod val="60000"/>
                    <a:lumOff val="40000"/>
                  </a:schemeClr>
                </a:solidFill>
                <a:latin typeface="Arial" panose="020B0604020202020204" pitchFamily="34" charset="0"/>
                <a:ea typeface="宋体" panose="02010600030101010101" pitchFamily="2" charset="-122"/>
                <a:cs typeface="+mn-cs"/>
                <a:sym typeface="+mn-ea"/>
              </a:rPr>
              <a:t>人</a:t>
            </a:r>
            <a:r>
              <a:rPr kumimoji="0" lang="zh-CN" altLang="en-US" sz="1800" b="1" kern="1200" cap="none" spc="0" normalizeH="0" baseline="0" noProof="0" dirty="0">
                <a:solidFill>
                  <a:schemeClr val="tx1"/>
                </a:solidFill>
                <a:latin typeface="Arial" panose="020B0604020202020204" pitchFamily="34" charset="0"/>
                <a:ea typeface="宋体" panose="02010600030101010101" pitchFamily="2" charset="-122"/>
                <a:cs typeface="+mn-cs"/>
                <a:sym typeface="+mn-ea"/>
              </a:rPr>
              <a:t>       </a:t>
            </a:r>
            <a:r>
              <a:rPr kumimoji="0" lang="zh-CN" altLang="en-US" sz="1800" b="1" kern="1200" cap="none" spc="0" normalizeH="0" baseline="0" noProof="0" dirty="0">
                <a:solidFill>
                  <a:schemeClr val="accent2">
                    <a:lumMod val="75000"/>
                  </a:schemeClr>
                </a:solidFill>
                <a:latin typeface="Arial" panose="020B0604020202020204" pitchFamily="34" charset="0"/>
                <a:ea typeface="宋体" panose="02010600030101010101" pitchFamily="2" charset="-122"/>
                <a:cs typeface="+mn-cs"/>
                <a:sym typeface="+mn-ea"/>
              </a:rPr>
              <a:t>权</a:t>
            </a:r>
            <a:r>
              <a:rPr kumimoji="0" lang="zh-CN" altLang="en-US" sz="1800" b="1" kern="1200" cap="none" spc="0" normalizeH="0" baseline="0" noProof="0" dirty="0">
                <a:solidFill>
                  <a:schemeClr val="tx1"/>
                </a:solidFill>
                <a:latin typeface="Arial" panose="020B0604020202020204" pitchFamily="34" charset="0"/>
                <a:ea typeface="宋体" panose="02010600030101010101" pitchFamily="2" charset="-122"/>
                <a:cs typeface="+mn-cs"/>
                <a:sym typeface="+mn-ea"/>
              </a:rPr>
              <a:t>       </a:t>
            </a:r>
            <a:r>
              <a:rPr kumimoji="0" lang="zh-CN" altLang="en-US" sz="1800" b="1" kern="1200" cap="none" spc="0" normalizeH="0" baseline="0" noProof="0" dirty="0">
                <a:solidFill>
                  <a:schemeClr val="accent4">
                    <a:lumMod val="75000"/>
                  </a:schemeClr>
                </a:solidFill>
                <a:latin typeface="Arial" panose="020B0604020202020204" pitchFamily="34" charset="0"/>
                <a:ea typeface="宋体" panose="02010600030101010101" pitchFamily="2" charset="-122"/>
                <a:cs typeface="+mn-cs"/>
                <a:sym typeface="+mn-ea"/>
              </a:rPr>
              <a:t>国别</a:t>
            </a:r>
            <a:r>
              <a:rPr kumimoji="0" lang="zh-CN" altLang="en-US" sz="1800" b="1" kern="1200" cap="none" spc="0" normalizeH="0" baseline="0" noProof="0" dirty="0">
                <a:solidFill>
                  <a:schemeClr val="tx1"/>
                </a:solidFill>
                <a:latin typeface="Arial" panose="020B0604020202020204" pitchFamily="34" charset="0"/>
                <a:ea typeface="宋体" panose="02010600030101010101" pitchFamily="2" charset="-122"/>
                <a:cs typeface="+mn-cs"/>
                <a:sym typeface="+mn-ea"/>
              </a:rPr>
              <a:t>      </a:t>
            </a:r>
            <a:r>
              <a:rPr kumimoji="0" lang="zh-CN" altLang="en-US" sz="1800" b="1" kern="1200" cap="none" spc="0" normalizeH="0" baseline="0" noProof="0" dirty="0">
                <a:solidFill>
                  <a:srgbClr val="FF0000"/>
                </a:solidFill>
                <a:latin typeface="Arial" panose="020B0604020202020204" pitchFamily="34" charset="0"/>
                <a:ea typeface="宋体" panose="02010600030101010101" pitchFamily="2" charset="-122"/>
                <a:cs typeface="+mn-cs"/>
                <a:sym typeface="+mn-ea"/>
              </a:rPr>
              <a:t>报告</a:t>
            </a:r>
            <a:endParaRPr kumimoji="0" lang="zh-CN" altLang="en-US" sz="1800" b="1" kern="1200" cap="none" spc="0" normalizeH="0" baseline="0" noProof="0" dirty="0">
              <a:solidFill>
                <a:srgbClr val="FF0000"/>
              </a:solidFill>
              <a:latin typeface="Arial" panose="020B0604020202020204" pitchFamily="34" charset="0"/>
              <a:ea typeface="宋体" panose="02010600030101010101" pitchFamily="2" charset="-122"/>
              <a:cs typeface="+mn-cs"/>
              <a:sym typeface="+mn-ea"/>
            </a:endParaRPr>
          </a:p>
        </p:txBody>
      </p:sp>
      <p:pic>
        <p:nvPicPr>
          <p:cNvPr id="11267" name="Picture 3"/>
          <p:cNvPicPr>
            <a:picLocks noChangeAspect="1"/>
          </p:cNvPicPr>
          <p:nvPr/>
        </p:nvPicPr>
        <p:blipFill>
          <a:blip r:embed="rId1"/>
          <a:stretch>
            <a:fillRect/>
          </a:stretch>
        </p:blipFill>
        <p:spPr>
          <a:xfrm>
            <a:off x="7659440" y="860108"/>
            <a:ext cx="1824038" cy="612775"/>
          </a:xfrm>
          <a:prstGeom prst="rect">
            <a:avLst/>
          </a:prstGeom>
          <a:noFill/>
          <a:ln w="19050" cap="flat" cmpd="sng">
            <a:solidFill>
              <a:schemeClr val="accent1"/>
            </a:solidFill>
            <a:prstDash val="solid"/>
            <a:miter/>
            <a:headEnd type="none" w="med" len="med"/>
            <a:tailEnd type="none" w="med" len="med"/>
          </a:ln>
        </p:spPr>
      </p:pic>
      <p:pic>
        <p:nvPicPr>
          <p:cNvPr id="11266" name="Picture 2"/>
          <p:cNvPicPr>
            <a:picLocks noChangeAspect="1"/>
          </p:cNvPicPr>
          <p:nvPr/>
        </p:nvPicPr>
        <p:blipFill>
          <a:blip r:embed="rId2"/>
          <a:srcRect r="57851"/>
          <a:stretch>
            <a:fillRect/>
          </a:stretch>
        </p:blipFill>
        <p:spPr>
          <a:xfrm>
            <a:off x="7659440" y="1654493"/>
            <a:ext cx="1803400" cy="612775"/>
          </a:xfrm>
          <a:prstGeom prst="rect">
            <a:avLst/>
          </a:prstGeom>
          <a:noFill/>
          <a:ln w="19050" cap="flat" cmpd="sng">
            <a:solidFill>
              <a:schemeClr val="accent1"/>
            </a:solidFill>
            <a:prstDash val="solid"/>
            <a:miter/>
            <a:headEnd type="none" w="med" len="med"/>
            <a:tailEnd type="none" w="med" len="med"/>
          </a:ln>
        </p:spPr>
      </p:pic>
      <p:pic>
        <p:nvPicPr>
          <p:cNvPr id="11268" name="Picture 4"/>
          <p:cNvPicPr>
            <a:picLocks noChangeAspect="1"/>
          </p:cNvPicPr>
          <p:nvPr/>
        </p:nvPicPr>
        <p:blipFill>
          <a:blip r:embed="rId3"/>
          <a:stretch>
            <a:fillRect/>
          </a:stretch>
        </p:blipFill>
        <p:spPr>
          <a:xfrm>
            <a:off x="8120450" y="2449195"/>
            <a:ext cx="1123950" cy="933450"/>
          </a:xfrm>
          <a:prstGeom prst="rect">
            <a:avLst/>
          </a:prstGeom>
          <a:noFill/>
          <a:ln w="19050" cap="flat" cmpd="sng">
            <a:solidFill>
              <a:schemeClr val="accent1"/>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8" presetClass="entr" presetSubtype="3"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upRigh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trips(downRight)">
                                      <p:cBhvr>
                                        <p:cTn id="18" dur="500"/>
                                        <p:tgtEl>
                                          <p:spTgt spid="10"/>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1267"/>
                                        </p:tgtEl>
                                        <p:attrNameLst>
                                          <p:attrName>style.visibility</p:attrName>
                                        </p:attrNameLst>
                                      </p:cBhvr>
                                      <p:to>
                                        <p:strVal val="visible"/>
                                      </p:to>
                                    </p:set>
                                    <p:animEffect transition="in" filter="fade">
                                      <p:cBhvr>
                                        <p:cTn id="34" dur="500"/>
                                        <p:tgtEl>
                                          <p:spTgt spid="11267"/>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266"/>
                                        </p:tgtEl>
                                        <p:attrNameLst>
                                          <p:attrName>style.visibility</p:attrName>
                                        </p:attrNameLst>
                                      </p:cBhvr>
                                      <p:to>
                                        <p:strVal val="visible"/>
                                      </p:to>
                                    </p:set>
                                    <p:animEffect transition="in" filter="fade">
                                      <p:cBhvr>
                                        <p:cTn id="38" dur="500"/>
                                        <p:tgtEl>
                                          <p:spTgt spid="11266"/>
                                        </p:tgtEl>
                                      </p:cBhvr>
                                    </p:animEffect>
                                  </p:childTnLst>
                                </p:cTn>
                              </p:par>
                              <p:par>
                                <p:cTn id="39" presetID="10" presetClass="entr" presetSubtype="0" fill="hold" nodeType="withEffect">
                                  <p:stCondLst>
                                    <p:cond delay="0"/>
                                  </p:stCondLst>
                                  <p:childTnLst>
                                    <p:set>
                                      <p:cBhvr>
                                        <p:cTn id="40" dur="1" fill="hold">
                                          <p:stCondLst>
                                            <p:cond delay="0"/>
                                          </p:stCondLst>
                                        </p:cTn>
                                        <p:tgtEl>
                                          <p:spTgt spid="11268"/>
                                        </p:tgtEl>
                                        <p:attrNameLst>
                                          <p:attrName>style.visibility</p:attrName>
                                        </p:attrNameLst>
                                      </p:cBhvr>
                                      <p:to>
                                        <p:strVal val="visible"/>
                                      </p:to>
                                    </p:set>
                                    <p:animEffect transition="in" filter="fade">
                                      <p:cBhvr>
                                        <p:cTn id="41"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Picture 6"/>
          <p:cNvPicPr>
            <a:picLocks noChangeAspect="1"/>
          </p:cNvPicPr>
          <p:nvPr/>
        </p:nvPicPr>
        <p:blipFill>
          <a:blip r:embed="rId1"/>
          <a:srcRect b="10413"/>
          <a:stretch>
            <a:fillRect/>
          </a:stretch>
        </p:blipFill>
        <p:spPr>
          <a:xfrm>
            <a:off x="706120" y="1220470"/>
            <a:ext cx="9054465" cy="4857115"/>
          </a:xfrm>
          <a:prstGeom prst="rect">
            <a:avLst/>
          </a:prstGeom>
          <a:noFill/>
          <a:ln w="9525">
            <a:noFill/>
          </a:ln>
        </p:spPr>
      </p:pic>
      <p:sp>
        <p:nvSpPr>
          <p:cNvPr id="7" name="矩形 6"/>
          <p:cNvSpPr/>
          <p:nvPr/>
        </p:nvSpPr>
        <p:spPr>
          <a:xfrm>
            <a:off x="2280285" y="1292225"/>
            <a:ext cx="2999105" cy="428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8" name="线形标注 1 7"/>
          <p:cNvSpPr/>
          <p:nvPr/>
        </p:nvSpPr>
        <p:spPr>
          <a:xfrm>
            <a:off x="9450775" y="2045653"/>
            <a:ext cx="2000250" cy="714375"/>
          </a:xfrm>
          <a:prstGeom prst="borderCallout1">
            <a:avLst>
              <a:gd name="adj1" fmla="val 61096"/>
              <a:gd name="adj2" fmla="val -3371"/>
              <a:gd name="adj3" fmla="val 91349"/>
              <a:gd name="adj4" fmla="val -34362"/>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搜索引擎给出了标准英文写法</a:t>
            </a:r>
            <a:endParaRPr kumimoji="0"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2" name="文本框 1"/>
          <p:cNvSpPr txBox="1"/>
          <p:nvPr/>
        </p:nvSpPr>
        <p:spPr>
          <a:xfrm>
            <a:off x="1200150" y="276860"/>
            <a:ext cx="3449320" cy="583565"/>
          </a:xfrm>
          <a:prstGeom prst="rect">
            <a:avLst/>
          </a:prstGeom>
          <a:noFill/>
        </p:spPr>
        <p:txBody>
          <a:bodyPr wrap="none" rtlCol="0" anchor="t">
            <a:spAutoFit/>
          </a:bodyPr>
          <a:p>
            <a:pPr>
              <a:spcAft>
                <a:spcPts val="1200"/>
              </a:spcAft>
              <a:buFont typeface="Wingdings" panose="05000000000000000000" pitchFamily="2" charset="2"/>
            </a:pPr>
            <a:r>
              <a:rPr lang="zh-CN" altLang="en-US" sz="3200" b="1" dirty="0">
                <a:ln w="22225">
                  <a:solidFill>
                    <a:schemeClr val="accent2"/>
                  </a:solidFill>
                  <a:prstDash val="solid"/>
                </a:ln>
                <a:solidFill>
                  <a:schemeClr val="accent2">
                    <a:lumMod val="40000"/>
                    <a:lumOff val="60000"/>
                  </a:schemeClr>
                </a:solidFill>
                <a:effectLst/>
                <a:ea typeface="宋体" panose="02010600030101010101" pitchFamily="2" charset="-122"/>
                <a:sym typeface="+mn-ea"/>
              </a:rPr>
              <a:t>思路二：用英文搜</a:t>
            </a:r>
            <a:endParaRPr lang="zh-CN" altLang="en-US" sz="3200" b="1" dirty="0">
              <a:ln w="22225">
                <a:solidFill>
                  <a:schemeClr val="accent2"/>
                </a:solidFill>
                <a:prstDash val="solid"/>
              </a:ln>
              <a:solidFill>
                <a:schemeClr val="accent2">
                  <a:lumMod val="40000"/>
                  <a:lumOff val="60000"/>
                </a:schemeClr>
              </a:solidFill>
              <a:effectLst/>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8" name="Picture 2"/>
          <p:cNvPicPr>
            <a:picLocks noChangeAspect="1"/>
          </p:cNvPicPr>
          <p:nvPr/>
        </p:nvPicPr>
        <p:blipFill>
          <a:blip r:embed="rId1"/>
          <a:srcRect b="3281"/>
          <a:stretch>
            <a:fillRect/>
          </a:stretch>
        </p:blipFill>
        <p:spPr>
          <a:xfrm>
            <a:off x="1522730" y="1166495"/>
            <a:ext cx="9144000" cy="5023485"/>
          </a:xfrm>
          <a:prstGeom prst="rect">
            <a:avLst/>
          </a:prstGeom>
          <a:noFill/>
          <a:ln w="9525">
            <a:noFill/>
          </a:ln>
        </p:spPr>
      </p:pic>
      <p:sp>
        <p:nvSpPr>
          <p:cNvPr id="3" name="矩形 2"/>
          <p:cNvSpPr/>
          <p:nvPr/>
        </p:nvSpPr>
        <p:spPr>
          <a:xfrm>
            <a:off x="3941445" y="3166110"/>
            <a:ext cx="4143375" cy="841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4" name="线形标注 1 3"/>
          <p:cNvSpPr/>
          <p:nvPr/>
        </p:nvSpPr>
        <p:spPr>
          <a:xfrm>
            <a:off x="6644393" y="4599623"/>
            <a:ext cx="1439863" cy="395288"/>
          </a:xfrm>
          <a:prstGeom prst="borderCallout1">
            <a:avLst>
              <a:gd name="adj1" fmla="val 18750"/>
              <a:gd name="adj2" fmla="val -8333"/>
              <a:gd name="adj3" fmla="val -72851"/>
              <a:gd name="adj4" fmla="val -10454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rPr>
              <a:t>这只是“</a:t>
            </a:r>
            <a:r>
              <a:rPr kumimoji="0" lang="zh-CN" altLang="en-US" sz="1400" b="1" i="0" u="none" strike="noStrike" kern="1200" cap="none" spc="0" normalizeH="0" baseline="0" noProof="0" dirty="0">
                <a:ln>
                  <a:noFill/>
                </a:ln>
                <a:solidFill>
                  <a:srgbClr val="FF0000"/>
                </a:solidFill>
                <a:effectLst/>
                <a:uLnTx/>
                <a:uFillTx/>
                <a:latin typeface="+mn-lt"/>
                <a:ea typeface="+mn-ea"/>
                <a:cs typeface="+mn-cs"/>
              </a:rPr>
              <a:t>前言</a:t>
            </a:r>
            <a:r>
              <a:rPr kumimoji="0" lang="zh-CN" altLang="en-US" sz="1400" b="1" i="0" u="none" strike="noStrike" kern="1200" cap="none" spc="0" normalizeH="0" baseline="0" noProof="0" dirty="0">
                <a:ln>
                  <a:noFill/>
                </a:ln>
                <a:solidFill>
                  <a:schemeClr val="tx1"/>
                </a:solidFill>
                <a:effectLst/>
                <a:uLnTx/>
                <a:uFillTx/>
                <a:latin typeface="+mn-lt"/>
                <a:ea typeface="+mn-ea"/>
                <a:cs typeface="+mn-cs"/>
              </a:rPr>
              <a:t>”</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5" name="椭圆 4"/>
          <p:cNvSpPr/>
          <p:nvPr/>
        </p:nvSpPr>
        <p:spPr>
          <a:xfrm>
            <a:off x="3876110" y="4095115"/>
            <a:ext cx="1295400" cy="5048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6" name="下箭头 5"/>
          <p:cNvSpPr/>
          <p:nvPr/>
        </p:nvSpPr>
        <p:spPr>
          <a:xfrm>
            <a:off x="5869375" y="3043238"/>
            <a:ext cx="287338" cy="457200"/>
          </a:xfrm>
          <a:prstGeom prst="downArrow">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rgbClr val="FF0000"/>
              </a:solidFill>
              <a:effectLst/>
              <a:uLnTx/>
              <a:uFillTx/>
              <a:latin typeface="+mn-lt"/>
              <a:ea typeface="+mn-ea"/>
              <a:cs typeface="+mn-cs"/>
            </a:endParaRPr>
          </a:p>
        </p:txBody>
      </p:sp>
      <p:sp>
        <p:nvSpPr>
          <p:cNvPr id="2" name="文本框 1"/>
          <p:cNvSpPr txBox="1"/>
          <p:nvPr/>
        </p:nvSpPr>
        <p:spPr>
          <a:xfrm>
            <a:off x="1200150" y="276860"/>
            <a:ext cx="3449320" cy="583565"/>
          </a:xfrm>
          <a:prstGeom prst="rect">
            <a:avLst/>
          </a:prstGeom>
          <a:noFill/>
        </p:spPr>
        <p:txBody>
          <a:bodyPr wrap="none" rtlCol="0" anchor="t">
            <a:spAutoFit/>
          </a:bodyPr>
          <a:p>
            <a:pPr>
              <a:spcAft>
                <a:spcPts val="1200"/>
              </a:spcAft>
              <a:buFont typeface="Wingdings" panose="05000000000000000000" pitchFamily="2" charset="2"/>
            </a:pPr>
            <a:r>
              <a:rPr lang="zh-CN" altLang="en-US" sz="3200" b="1" dirty="0">
                <a:ln w="22225">
                  <a:solidFill>
                    <a:schemeClr val="accent2"/>
                  </a:solidFill>
                  <a:prstDash val="solid"/>
                </a:ln>
                <a:solidFill>
                  <a:schemeClr val="accent2">
                    <a:lumMod val="40000"/>
                    <a:lumOff val="60000"/>
                  </a:schemeClr>
                </a:solidFill>
                <a:effectLst/>
                <a:ea typeface="宋体" panose="02010600030101010101" pitchFamily="2" charset="-122"/>
                <a:sym typeface="+mn-ea"/>
              </a:rPr>
              <a:t>思路二：用英文搜</a:t>
            </a:r>
            <a:endParaRPr lang="zh-CN" altLang="en-US" sz="3200" b="1" dirty="0">
              <a:ln w="22225">
                <a:solidFill>
                  <a:schemeClr val="accent2"/>
                </a:solidFill>
                <a:prstDash val="solid"/>
              </a:ln>
              <a:solidFill>
                <a:schemeClr val="accent2">
                  <a:lumMod val="40000"/>
                  <a:lumOff val="60000"/>
                </a:schemeClr>
              </a:solidFill>
              <a:effectLst/>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xit" presetSubtype="16" fill="hold" grpId="1" nodeType="clickEffect">
                                  <p:stCondLst>
                                    <p:cond delay="0"/>
                                  </p:stCondLst>
                                  <p:childTnLst>
                                    <p:animEffect transition="out" filter="box(in)">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4" grpId="0" bldLvl="0" animBg="1"/>
      <p:bldP spid="5" grpId="0" bldLvl="0" animBg="1"/>
      <p:bldP spid="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内容占位符 2"/>
          <p:cNvSpPr>
            <a:spLocks noGrp="1"/>
          </p:cNvSpPr>
          <p:nvPr>
            <p:ph sz="quarter"/>
          </p:nvPr>
        </p:nvSpPr>
        <p:spPr>
          <a:xfrm>
            <a:off x="469900" y="1166495"/>
            <a:ext cx="10196830" cy="3477260"/>
          </a:xfrm>
          <a:prstGeom prst="rect">
            <a:avLst/>
          </a:prstGeom>
          <a:solidFill>
            <a:srgbClr val="FFFFFF"/>
          </a:solidFill>
          <a:ln w="9525" cap="flat" cmpd="sng">
            <a:solidFill>
              <a:srgbClr val="000000"/>
            </a:solidFill>
            <a:prstDash val="solid"/>
            <a:round/>
            <a:headEnd type="none" w="med" len="med"/>
            <a:tailEnd type="none" w="med" len="med"/>
          </a:ln>
        </p:spPr>
        <p:txBody>
          <a:bodyPr wrap="square" lIns="91440" tIns="45720" rIns="91440" bIns="45720" anchor="t"/>
          <a:lstStyle>
            <a:lvl1pPr lvl="0">
              <a:defRPr sz="2400"/>
            </a:lvl1pPr>
            <a:lvl2pPr lvl="1">
              <a:defRPr sz="2000"/>
            </a:lvl2pPr>
            <a:lvl3pPr lvl="2">
              <a:defRPr sz="1800"/>
            </a:lvl3pPr>
            <a:lvl4pPr lvl="3">
              <a:defRPr sz="1600"/>
            </a:lvl4pPr>
            <a:lvl5pPr lvl="4">
              <a:defRPr sz="1600"/>
            </a:lvl5pPr>
          </a:lstStyle>
          <a:p>
            <a:pPr marL="548005" lvl="1" indent="-228600">
              <a:lnSpc>
                <a:spcPct val="150000"/>
              </a:lnSpc>
            </a:pPr>
            <a:r>
              <a:rPr lang="zh-CN" altLang="en-US" sz="2800" b="1" dirty="0">
                <a:ln w="22225">
                  <a:solidFill>
                    <a:schemeClr val="accent2"/>
                  </a:solidFill>
                  <a:prstDash val="solid"/>
                </a:ln>
                <a:solidFill>
                  <a:schemeClr val="accent2">
                    <a:lumMod val="40000"/>
                    <a:lumOff val="60000"/>
                  </a:schemeClr>
                </a:solidFill>
                <a:effectLst/>
              </a:rPr>
              <a:t>机器人搜索引擎</a:t>
            </a:r>
            <a:r>
              <a:rPr lang="zh-CN" altLang="en-US" sz="2800" dirty="0">
                <a:ln w="22225">
                  <a:solidFill>
                    <a:schemeClr val="accent2"/>
                  </a:solidFill>
                  <a:prstDash val="solid"/>
                </a:ln>
                <a:solidFill>
                  <a:schemeClr val="accent2">
                    <a:lumMod val="40000"/>
                    <a:lumOff val="60000"/>
                  </a:schemeClr>
                </a:solidFill>
                <a:effectLst/>
              </a:rPr>
              <a:t>：由一个称为蜘蛛（</a:t>
            </a:r>
            <a:r>
              <a:rPr lang="en-US" altLang="zh-CN" sz="2800">
                <a:ln w="22225">
                  <a:solidFill>
                    <a:schemeClr val="accent2"/>
                  </a:solidFill>
                  <a:prstDash val="solid"/>
                </a:ln>
                <a:solidFill>
                  <a:schemeClr val="accent2">
                    <a:lumMod val="40000"/>
                    <a:lumOff val="60000"/>
                  </a:schemeClr>
                </a:solidFill>
                <a:effectLst/>
              </a:rPr>
              <a:t>Spider</a:t>
            </a:r>
            <a:r>
              <a:rPr lang="zh-CN" altLang="en-US" sz="2800" dirty="0">
                <a:ln w="22225">
                  <a:solidFill>
                    <a:schemeClr val="accent2"/>
                  </a:solidFill>
                  <a:prstDash val="solid"/>
                </a:ln>
                <a:solidFill>
                  <a:schemeClr val="accent2">
                    <a:lumMod val="40000"/>
                    <a:lumOff val="60000"/>
                  </a:schemeClr>
                </a:solidFill>
                <a:effectLst/>
              </a:rPr>
              <a:t>）的机器人程序以某种策略自动地在互联网中搜集和发现信息。</a:t>
            </a:r>
            <a:endParaRPr lang="en-US" altLang="zh-CN" sz="2800">
              <a:ln w="22225">
                <a:solidFill>
                  <a:schemeClr val="accent2"/>
                </a:solidFill>
                <a:prstDash val="solid"/>
              </a:ln>
              <a:solidFill>
                <a:schemeClr val="accent2">
                  <a:lumMod val="40000"/>
                  <a:lumOff val="60000"/>
                </a:schemeClr>
              </a:solidFill>
              <a:effectLst/>
            </a:endParaRPr>
          </a:p>
          <a:p>
            <a:pPr marL="822325" lvl="2" indent="-228600">
              <a:lnSpc>
                <a:spcPct val="150000"/>
              </a:lnSpc>
            </a:pPr>
            <a:r>
              <a:rPr lang="zh-CN" altLang="en-US" sz="2400" dirty="0">
                <a:ln w="22225">
                  <a:solidFill>
                    <a:schemeClr val="accent2"/>
                  </a:solidFill>
                  <a:prstDash val="solid"/>
                </a:ln>
                <a:solidFill>
                  <a:schemeClr val="accent2">
                    <a:lumMod val="40000"/>
                    <a:lumOff val="60000"/>
                  </a:schemeClr>
                </a:solidFill>
                <a:effectLst/>
              </a:rPr>
              <a:t>这类搜索引擎的代表是：</a:t>
            </a:r>
            <a:r>
              <a:rPr lang="en-US" altLang="zh-CN" sz="2400">
                <a:ln w="22225">
                  <a:solidFill>
                    <a:schemeClr val="accent2"/>
                  </a:solidFill>
                  <a:prstDash val="solid"/>
                </a:ln>
                <a:solidFill>
                  <a:schemeClr val="accent2">
                    <a:lumMod val="40000"/>
                    <a:lumOff val="60000"/>
                  </a:schemeClr>
                </a:solidFill>
                <a:effectLst/>
              </a:rPr>
              <a:t>Google</a:t>
            </a:r>
            <a:r>
              <a:rPr lang="zh-CN" altLang="en-US" sz="2400" dirty="0">
                <a:ln w="22225">
                  <a:solidFill>
                    <a:schemeClr val="accent2"/>
                  </a:solidFill>
                  <a:prstDash val="solid"/>
                </a:ln>
                <a:solidFill>
                  <a:schemeClr val="accent2">
                    <a:lumMod val="40000"/>
                    <a:lumOff val="60000"/>
                  </a:schemeClr>
                </a:solidFill>
                <a:effectLst/>
              </a:rPr>
              <a:t>和</a:t>
            </a:r>
            <a:r>
              <a:rPr lang="en-US" altLang="zh-CN" sz="2400" err="1">
                <a:ln w="22225">
                  <a:solidFill>
                    <a:schemeClr val="accent2"/>
                  </a:solidFill>
                  <a:prstDash val="solid"/>
                </a:ln>
                <a:solidFill>
                  <a:schemeClr val="accent2">
                    <a:lumMod val="40000"/>
                    <a:lumOff val="60000"/>
                  </a:schemeClr>
                </a:solidFill>
                <a:effectLst/>
              </a:rPr>
              <a:t>Baidu</a:t>
            </a:r>
            <a:endParaRPr lang="en-US" altLang="zh-CN" sz="2400">
              <a:ln w="22225">
                <a:solidFill>
                  <a:schemeClr val="accent2"/>
                </a:solidFill>
                <a:prstDash val="solid"/>
              </a:ln>
              <a:solidFill>
                <a:schemeClr val="accent2">
                  <a:lumMod val="40000"/>
                  <a:lumOff val="60000"/>
                </a:schemeClr>
              </a:solidFill>
              <a:effectLst/>
            </a:endParaRPr>
          </a:p>
          <a:p>
            <a:pPr marL="548005" lvl="1" indent="-228600">
              <a:lnSpc>
                <a:spcPct val="150000"/>
              </a:lnSpc>
            </a:pPr>
            <a:r>
              <a:rPr lang="zh-CN" altLang="en-US" sz="2800" b="1" dirty="0">
                <a:ln w="22225">
                  <a:solidFill>
                    <a:schemeClr val="accent2"/>
                  </a:solidFill>
                  <a:prstDash val="solid"/>
                </a:ln>
                <a:solidFill>
                  <a:schemeClr val="accent2">
                    <a:lumMod val="40000"/>
                    <a:lumOff val="60000"/>
                  </a:schemeClr>
                </a:solidFill>
                <a:effectLst/>
              </a:rPr>
              <a:t>元搜索引擎</a:t>
            </a:r>
            <a:r>
              <a:rPr lang="zh-CN" altLang="en-US" sz="2800" dirty="0">
                <a:ln w="22225">
                  <a:solidFill>
                    <a:schemeClr val="accent2"/>
                  </a:solidFill>
                  <a:prstDash val="solid"/>
                </a:ln>
                <a:solidFill>
                  <a:schemeClr val="accent2">
                    <a:lumMod val="40000"/>
                    <a:lumOff val="60000"/>
                  </a:schemeClr>
                </a:solidFill>
                <a:effectLst/>
              </a:rPr>
              <a:t>：这类搜索引擎没有自己的数据，而是将用户的查询请求同时向多个搜索引擎递交，将返回的结果进行重复排除、重新排序等处理后，作为自己的结果返回给用户。</a:t>
            </a:r>
            <a:endParaRPr lang="en-US" altLang="zh-CN" sz="2800">
              <a:ln w="22225">
                <a:solidFill>
                  <a:schemeClr val="accent2"/>
                </a:solidFill>
                <a:prstDash val="solid"/>
              </a:ln>
              <a:solidFill>
                <a:schemeClr val="accent2">
                  <a:lumMod val="40000"/>
                  <a:lumOff val="60000"/>
                </a:schemeClr>
              </a:solidFill>
              <a:effectLst/>
            </a:endParaRPr>
          </a:p>
          <a:p>
            <a:pPr marL="822325" lvl="2" indent="-228600">
              <a:lnSpc>
                <a:spcPct val="150000"/>
              </a:lnSpc>
            </a:pPr>
            <a:r>
              <a:rPr lang="zh-CN" altLang="en-US" sz="2000" dirty="0">
                <a:ln w="22225">
                  <a:solidFill>
                    <a:schemeClr val="accent2"/>
                  </a:solidFill>
                  <a:prstDash val="solid"/>
                </a:ln>
                <a:solidFill>
                  <a:schemeClr val="accent2">
                    <a:lumMod val="40000"/>
                    <a:lumOff val="60000"/>
                  </a:schemeClr>
                </a:solidFill>
                <a:effectLst/>
              </a:rPr>
              <a:t>这类搜索引擎的代表是</a:t>
            </a:r>
            <a:r>
              <a:rPr lang="en-US" altLang="zh-CN" sz="2000">
                <a:ln w="22225">
                  <a:solidFill>
                    <a:schemeClr val="accent2"/>
                  </a:solidFill>
                  <a:prstDash val="solid"/>
                </a:ln>
                <a:solidFill>
                  <a:schemeClr val="accent2">
                    <a:lumMod val="40000"/>
                    <a:lumOff val="60000"/>
                  </a:schemeClr>
                </a:solidFill>
                <a:effectLst/>
              </a:rPr>
              <a:t>WebCrawler</a:t>
            </a:r>
            <a:r>
              <a:rPr lang="zh-CN" altLang="en-US" sz="2000" dirty="0">
                <a:ln w="22225">
                  <a:solidFill>
                    <a:schemeClr val="accent2"/>
                  </a:solidFill>
                  <a:prstDash val="solid"/>
                </a:ln>
                <a:solidFill>
                  <a:schemeClr val="accent2">
                    <a:lumMod val="40000"/>
                    <a:lumOff val="60000"/>
                  </a:schemeClr>
                </a:solidFill>
                <a:effectLst/>
              </a:rPr>
              <a:t>、</a:t>
            </a:r>
            <a:r>
              <a:rPr lang="en-US" altLang="zh-CN" sz="2000" err="1">
                <a:ln w="22225">
                  <a:solidFill>
                    <a:schemeClr val="accent2"/>
                  </a:solidFill>
                  <a:prstDash val="solid"/>
                </a:ln>
                <a:solidFill>
                  <a:schemeClr val="accent2">
                    <a:lumMod val="40000"/>
                    <a:lumOff val="60000"/>
                  </a:schemeClr>
                </a:solidFill>
                <a:effectLst/>
              </a:rPr>
              <a:t>InfoMarket</a:t>
            </a:r>
            <a:r>
              <a:rPr lang="zh-CN" altLang="en-US" sz="2000" dirty="0">
                <a:ln w="22225">
                  <a:solidFill>
                    <a:schemeClr val="accent2"/>
                  </a:solidFill>
                  <a:prstDash val="solid"/>
                </a:ln>
                <a:solidFill>
                  <a:schemeClr val="accent2">
                    <a:lumMod val="40000"/>
                    <a:lumOff val="60000"/>
                  </a:schemeClr>
                </a:solidFill>
                <a:effectLst/>
              </a:rPr>
              <a:t>等</a:t>
            </a:r>
            <a:endParaRPr lang="zh-CN" altLang="en-US" sz="2000" dirty="0">
              <a:ln w="22225">
                <a:solidFill>
                  <a:schemeClr val="accent2"/>
                </a:solidFill>
                <a:prstDash val="solid"/>
              </a:ln>
              <a:solidFill>
                <a:schemeClr val="accent2">
                  <a:lumMod val="40000"/>
                  <a:lumOff val="60000"/>
                </a:schemeClr>
              </a:solidFill>
              <a:effectLst/>
            </a:endParaRPr>
          </a:p>
        </p:txBody>
      </p:sp>
      <p:sp>
        <p:nvSpPr>
          <p:cNvPr id="2" name="文本框 1"/>
          <p:cNvSpPr txBox="1"/>
          <p:nvPr/>
        </p:nvSpPr>
        <p:spPr>
          <a:xfrm>
            <a:off x="1105535" y="301625"/>
            <a:ext cx="5567680" cy="768350"/>
          </a:xfrm>
          <a:prstGeom prst="rect">
            <a:avLst/>
          </a:prstGeom>
          <a:noFill/>
        </p:spPr>
        <p:txBody>
          <a:bodyPr wrap="square" rtlCol="0">
            <a:spAutoFit/>
          </a:bodyPr>
          <a:p>
            <a:r>
              <a:rPr lang="zh-CN" altLang="en-US" sz="4400" dirty="0">
                <a:solidFill>
                  <a:srgbClr val="C00000"/>
                </a:solidFill>
                <a:effectLst>
                  <a:outerShdw blurRad="38100" dist="19050" dir="2700000" algn="tl" rotWithShape="0">
                    <a:schemeClr val="dk1">
                      <a:alpha val="40000"/>
                    </a:schemeClr>
                  </a:outerShdw>
                </a:effectLst>
                <a:sym typeface="+mn-ea"/>
              </a:rPr>
              <a:t>搜索引擎分类</a:t>
            </a:r>
            <a:endParaRPr lang="zh-CN" altLang="en-US" sz="4400" dirty="0">
              <a:solidFill>
                <a:srgbClr val="C00000"/>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Picture 2"/>
          <p:cNvPicPr>
            <a:picLocks noChangeAspect="1"/>
          </p:cNvPicPr>
          <p:nvPr/>
        </p:nvPicPr>
        <p:blipFill>
          <a:blip r:embed="rId1"/>
          <a:srcRect b="6152"/>
          <a:stretch>
            <a:fillRect/>
          </a:stretch>
        </p:blipFill>
        <p:spPr>
          <a:xfrm>
            <a:off x="1522730" y="1205230"/>
            <a:ext cx="9144000" cy="5652770"/>
          </a:xfrm>
          <a:prstGeom prst="rect">
            <a:avLst/>
          </a:prstGeom>
          <a:noFill/>
          <a:ln w="9525">
            <a:noFill/>
          </a:ln>
        </p:spPr>
      </p:pic>
      <p:sp>
        <p:nvSpPr>
          <p:cNvPr id="3" name="椭圆 2"/>
          <p:cNvSpPr/>
          <p:nvPr/>
        </p:nvSpPr>
        <p:spPr>
          <a:xfrm>
            <a:off x="3954850" y="5442585"/>
            <a:ext cx="3143250" cy="4286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4" name="线形标注 1 3"/>
          <p:cNvSpPr/>
          <p:nvPr/>
        </p:nvSpPr>
        <p:spPr>
          <a:xfrm>
            <a:off x="7809300" y="4357688"/>
            <a:ext cx="1512888" cy="790575"/>
          </a:xfrm>
          <a:prstGeom prst="borderCallout1">
            <a:avLst>
              <a:gd name="adj1" fmla="val 18750"/>
              <a:gd name="adj2" fmla="val -8333"/>
              <a:gd name="adj3" fmla="val 147269"/>
              <a:gd name="adj4" fmla="val -57003"/>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rPr>
              <a:t>选择“</a:t>
            </a:r>
            <a:r>
              <a:rPr kumimoji="0" lang="zh-CN" altLang="en-US" sz="1400" b="1" i="0" u="none" strike="noStrike" kern="1200" cap="none" spc="0" normalizeH="0" baseline="0" noProof="0" dirty="0">
                <a:ln>
                  <a:noFill/>
                </a:ln>
                <a:solidFill>
                  <a:srgbClr val="FF0000"/>
                </a:solidFill>
                <a:effectLst/>
                <a:uLnTx/>
                <a:uFillTx/>
                <a:latin typeface="+mn-lt"/>
                <a:ea typeface="+mn-ea"/>
                <a:cs typeface="+mn-cs"/>
              </a:rPr>
              <a:t>中国（包括西藏、香港和澳门）</a:t>
            </a:r>
            <a:r>
              <a:rPr kumimoji="0" lang="zh-CN" altLang="en-US" sz="1400" b="1" i="0" u="none" strike="noStrike" kern="1200" cap="none" spc="0" normalizeH="0" baseline="0" noProof="0" dirty="0">
                <a:ln>
                  <a:noFill/>
                </a:ln>
                <a:solidFill>
                  <a:schemeClr val="tx1"/>
                </a:solidFill>
                <a:effectLst/>
                <a:uLnTx/>
                <a:uFillTx/>
                <a:latin typeface="+mn-lt"/>
                <a:ea typeface="+mn-ea"/>
                <a:cs typeface="+mn-cs"/>
              </a:rPr>
              <a:t>”</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2" name="文本框 1"/>
          <p:cNvSpPr txBox="1"/>
          <p:nvPr/>
        </p:nvSpPr>
        <p:spPr>
          <a:xfrm>
            <a:off x="1200150" y="276860"/>
            <a:ext cx="3449320" cy="583565"/>
          </a:xfrm>
          <a:prstGeom prst="rect">
            <a:avLst/>
          </a:prstGeom>
          <a:noFill/>
        </p:spPr>
        <p:txBody>
          <a:bodyPr wrap="none" rtlCol="0" anchor="t">
            <a:spAutoFit/>
          </a:bodyPr>
          <a:p>
            <a:pPr>
              <a:spcAft>
                <a:spcPts val="1200"/>
              </a:spcAft>
              <a:buFont typeface="Wingdings" panose="05000000000000000000" pitchFamily="2" charset="2"/>
            </a:pPr>
            <a:r>
              <a:rPr lang="zh-CN" altLang="en-US" sz="3200" b="1" dirty="0">
                <a:ln w="22225">
                  <a:solidFill>
                    <a:schemeClr val="accent2"/>
                  </a:solidFill>
                  <a:prstDash val="solid"/>
                </a:ln>
                <a:solidFill>
                  <a:schemeClr val="accent2">
                    <a:lumMod val="40000"/>
                    <a:lumOff val="60000"/>
                  </a:schemeClr>
                </a:solidFill>
                <a:effectLst/>
                <a:ea typeface="宋体" panose="02010600030101010101" pitchFamily="2" charset="-122"/>
                <a:sym typeface="+mn-ea"/>
              </a:rPr>
              <a:t>思路二：用英文搜</a:t>
            </a:r>
            <a:endParaRPr lang="zh-CN" altLang="en-US" sz="3200" b="1" dirty="0">
              <a:ln w="22225">
                <a:solidFill>
                  <a:schemeClr val="accent2"/>
                </a:solidFill>
                <a:prstDash val="solid"/>
              </a:ln>
              <a:solidFill>
                <a:schemeClr val="accent2">
                  <a:lumMod val="40000"/>
                  <a:lumOff val="60000"/>
                </a:schemeClr>
              </a:solidFill>
              <a:effectLst/>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Picture 2"/>
          <p:cNvPicPr>
            <a:picLocks noChangeAspect="1"/>
          </p:cNvPicPr>
          <p:nvPr/>
        </p:nvPicPr>
        <p:blipFill>
          <a:blip r:embed="rId1"/>
          <a:srcRect b="15308"/>
          <a:stretch>
            <a:fillRect/>
          </a:stretch>
        </p:blipFill>
        <p:spPr>
          <a:xfrm>
            <a:off x="1522730" y="1235075"/>
            <a:ext cx="9144000" cy="5025390"/>
          </a:xfrm>
          <a:prstGeom prst="rect">
            <a:avLst/>
          </a:prstGeom>
          <a:noFill/>
          <a:ln w="9525">
            <a:noFill/>
          </a:ln>
        </p:spPr>
      </p:pic>
      <p:sp>
        <p:nvSpPr>
          <p:cNvPr id="4" name="线形标注 1 3"/>
          <p:cNvSpPr/>
          <p:nvPr/>
        </p:nvSpPr>
        <p:spPr>
          <a:xfrm>
            <a:off x="9109463" y="276543"/>
            <a:ext cx="1009650" cy="504825"/>
          </a:xfrm>
          <a:prstGeom prst="borderCallout1">
            <a:avLst>
              <a:gd name="adj1" fmla="val 18750"/>
              <a:gd name="adj2" fmla="val -8333"/>
              <a:gd name="adj3" fmla="val 143962"/>
              <a:gd name="adj4" fmla="val -1997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rPr>
              <a:t>该文档的</a:t>
            </a:r>
            <a:r>
              <a:rPr kumimoji="0" lang="en-US" altLang="zh-CN" sz="1400" b="1" i="0" u="none" strike="noStrike" kern="1200" cap="none" spc="0" normalizeH="0" baseline="0" noProof="0" dirty="0">
                <a:ln>
                  <a:noFill/>
                </a:ln>
                <a:solidFill>
                  <a:srgbClr val="FF0000"/>
                </a:solidFill>
                <a:effectLst/>
                <a:uLnTx/>
                <a:uFillTx/>
                <a:latin typeface="+mn-lt"/>
                <a:ea typeface="+mn-ea"/>
                <a:cs typeface="+mn-cs"/>
              </a:rPr>
              <a:t>PDF</a:t>
            </a:r>
            <a:r>
              <a:rPr kumimoji="0" lang="zh-CN" altLang="en-US" sz="1400" b="1" i="0" u="none" strike="noStrike" kern="1200" cap="none" spc="0" normalizeH="0" baseline="0" noProof="0" dirty="0">
                <a:ln>
                  <a:noFill/>
                </a:ln>
                <a:solidFill>
                  <a:schemeClr val="tx1"/>
                </a:solidFill>
                <a:effectLst/>
                <a:uLnTx/>
                <a:uFillTx/>
                <a:latin typeface="+mn-lt"/>
                <a:ea typeface="+mn-ea"/>
                <a:cs typeface="+mn-cs"/>
              </a:rPr>
              <a:t>链接</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 Box 10"/>
          <p:cNvSpPr txBox="1"/>
          <p:nvPr/>
        </p:nvSpPr>
        <p:spPr>
          <a:xfrm>
            <a:off x="2369890" y="976948"/>
            <a:ext cx="6553200" cy="398780"/>
          </a:xfrm>
          <a:prstGeom prst="rect">
            <a:avLst/>
          </a:prstGeom>
          <a:noFill/>
          <a:ln w="38100" cap="flat" cmpd="sng">
            <a:solidFill>
              <a:srgbClr val="FF0000"/>
            </a:solidFill>
            <a:prstDash val="solid"/>
            <a:miter/>
            <a:headEnd type="none" w="med" len="med"/>
            <a:tailEnd type="none" w="med" len="med"/>
          </a:ln>
        </p:spPr>
        <p:txBody>
          <a:bodyPr>
            <a:spAutoFit/>
          </a:bodyPr>
          <a:p>
            <a:pPr marL="342900" indent="-342900">
              <a:spcBef>
                <a:spcPct val="50000"/>
              </a:spcBef>
            </a:pPr>
            <a:r>
              <a:rPr lang="en-US" altLang="zh-CN" sz="2000" b="1" dirty="0">
                <a:solidFill>
                  <a:srgbClr val="FF0000"/>
                </a:solidFill>
                <a:latin typeface="Times New Roman" panose="02020603050405020304" pitchFamily="18" charset="0"/>
              </a:rPr>
              <a:t>https://www.state.gov/documents/organization/277317.pdf</a:t>
            </a:r>
            <a:endParaRPr lang="zh-CN" altLang="en-US" sz="2000" b="1" dirty="0">
              <a:solidFill>
                <a:srgbClr val="FF0000"/>
              </a:solidFill>
              <a:latin typeface="Times New Roman" panose="02020603050405020304" pitchFamily="18" charset="0"/>
            </a:endParaRPr>
          </a:p>
        </p:txBody>
      </p:sp>
      <p:sp>
        <p:nvSpPr>
          <p:cNvPr id="6" name="Text Box 8"/>
          <p:cNvSpPr txBox="1"/>
          <p:nvPr/>
        </p:nvSpPr>
        <p:spPr>
          <a:xfrm>
            <a:off x="8469700" y="2209800"/>
            <a:ext cx="1268413" cy="606425"/>
          </a:xfrm>
          <a:prstGeom prst="rect">
            <a:avLst/>
          </a:prstGeom>
          <a:noFill/>
          <a:ln w="19050" cap="flat" cmpd="sng">
            <a:solidFill>
              <a:srgbClr val="FF0000"/>
            </a:solidFill>
            <a:prstDash val="solid"/>
            <a:round/>
            <a:headEnd type="none" w="med" len="med"/>
            <a:tailEnd type="none" w="med" len="med"/>
          </a:ln>
        </p:spPr>
        <p:txBody>
          <a:bodyPr wrap="none" anchor="ctr"/>
          <a:p>
            <a:r>
              <a:rPr lang="zh-CN" altLang="en-US" sz="3200" b="1" dirty="0">
                <a:solidFill>
                  <a:srgbClr val="FF0000"/>
                </a:solidFill>
                <a:latin typeface="Arial" panose="020B0604020202020204" pitchFamily="34" charset="0"/>
              </a:rPr>
              <a:t>完成！</a:t>
            </a:r>
            <a:endParaRPr lang="zh-CN" altLang="en-US" sz="3200" b="1" dirty="0">
              <a:solidFill>
                <a:srgbClr val="FF0000"/>
              </a:solidFill>
              <a:latin typeface="Arial" panose="020B0604020202020204" pitchFamily="34" charset="0"/>
            </a:endParaRPr>
          </a:p>
        </p:txBody>
      </p:sp>
      <p:sp>
        <p:nvSpPr>
          <p:cNvPr id="2" name="文本框 1"/>
          <p:cNvSpPr txBox="1"/>
          <p:nvPr/>
        </p:nvSpPr>
        <p:spPr>
          <a:xfrm>
            <a:off x="1200150" y="276860"/>
            <a:ext cx="3449320" cy="583565"/>
          </a:xfrm>
          <a:prstGeom prst="rect">
            <a:avLst/>
          </a:prstGeom>
          <a:noFill/>
        </p:spPr>
        <p:txBody>
          <a:bodyPr wrap="none" rtlCol="0" anchor="t">
            <a:spAutoFit/>
          </a:bodyPr>
          <a:p>
            <a:pPr>
              <a:spcAft>
                <a:spcPts val="1200"/>
              </a:spcAft>
              <a:buFont typeface="Wingdings" panose="05000000000000000000" pitchFamily="2" charset="2"/>
            </a:pPr>
            <a:r>
              <a:rPr lang="zh-CN" altLang="en-US" sz="3200" b="1" dirty="0">
                <a:ln w="22225">
                  <a:solidFill>
                    <a:schemeClr val="accent2"/>
                  </a:solidFill>
                  <a:prstDash val="solid"/>
                </a:ln>
                <a:solidFill>
                  <a:schemeClr val="accent2">
                    <a:lumMod val="40000"/>
                    <a:lumOff val="60000"/>
                  </a:schemeClr>
                </a:solidFill>
                <a:effectLst/>
                <a:ea typeface="宋体" panose="02010600030101010101" pitchFamily="2" charset="-122"/>
                <a:sym typeface="+mn-ea"/>
              </a:rPr>
              <a:t>思路二：用英文搜</a:t>
            </a:r>
            <a:endParaRPr lang="zh-CN" altLang="en-US" sz="3200" b="1" dirty="0">
              <a:ln w="22225">
                <a:solidFill>
                  <a:schemeClr val="accent2"/>
                </a:solidFill>
                <a:prstDash val="solid"/>
              </a:ln>
              <a:solidFill>
                <a:schemeClr val="accent2">
                  <a:lumMod val="40000"/>
                  <a:lumOff val="60000"/>
                </a:schemeClr>
              </a:solidFill>
              <a:effectLst/>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ox(in)">
                                      <p:cBhvr>
                                        <p:cTn id="11" dur="500"/>
                                        <p:tgtEl>
                                          <p:spTgt spid="5"/>
                                        </p:tgtEl>
                                      </p:cBhvr>
                                    </p:animEffect>
                                  </p:childTnLst>
                                </p:cTn>
                              </p:par>
                            </p:childTnLst>
                          </p:cTn>
                        </p:par>
                        <p:par>
                          <p:cTn id="12" fill="hold">
                            <p:stCondLst>
                              <p:cond delay="1000"/>
                            </p:stCondLst>
                            <p:childTnLst>
                              <p:par>
                                <p:cTn id="13" presetID="1" presetClass="entr" presetSubtype="0" fill="hold" grpId="0" nodeType="afterEffect">
                                  <p:stCondLst>
                                    <p:cond delay="1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4" name="Picture 6"/>
          <p:cNvPicPr>
            <a:picLocks noChangeAspect="1"/>
          </p:cNvPicPr>
          <p:nvPr/>
        </p:nvPicPr>
        <p:blipFill>
          <a:blip r:embed="rId1"/>
          <a:srcRect b="10413"/>
          <a:stretch>
            <a:fillRect/>
          </a:stretch>
        </p:blipFill>
        <p:spPr>
          <a:xfrm>
            <a:off x="1951425" y="214313"/>
            <a:ext cx="7808913" cy="6500812"/>
          </a:xfrm>
          <a:prstGeom prst="rect">
            <a:avLst/>
          </a:prstGeom>
          <a:noFill/>
          <a:ln w="9525">
            <a:noFill/>
          </a:ln>
        </p:spPr>
      </p:pic>
      <p:sp>
        <p:nvSpPr>
          <p:cNvPr id="7" name="矩形 6"/>
          <p:cNvSpPr/>
          <p:nvPr/>
        </p:nvSpPr>
        <p:spPr>
          <a:xfrm>
            <a:off x="3237300" y="285750"/>
            <a:ext cx="2071688" cy="4286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8" name="线形标注 1 7"/>
          <p:cNvSpPr/>
          <p:nvPr/>
        </p:nvSpPr>
        <p:spPr>
          <a:xfrm>
            <a:off x="8095050" y="2643188"/>
            <a:ext cx="2000250" cy="714375"/>
          </a:xfrm>
          <a:prstGeom prst="borderCallout1">
            <a:avLst>
              <a:gd name="adj1" fmla="val 61096"/>
              <a:gd name="adj2" fmla="val -3371"/>
              <a:gd name="adj3" fmla="val 91349"/>
              <a:gd name="adj4" fmla="val -34362"/>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搜索引擎给出了标准英文写法</a:t>
            </a:r>
            <a:endParaRPr kumimoji="0"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5" name="线形标注 1 4"/>
          <p:cNvSpPr/>
          <p:nvPr/>
        </p:nvSpPr>
        <p:spPr>
          <a:xfrm>
            <a:off x="8380800" y="1285875"/>
            <a:ext cx="1687513" cy="857250"/>
          </a:xfrm>
          <a:prstGeom prst="borderCallout1">
            <a:avLst>
              <a:gd name="adj1" fmla="val 40972"/>
              <a:gd name="adj2" fmla="val -6828"/>
              <a:gd name="adj3" fmla="val 67904"/>
              <a:gd name="adj4" fmla="val -33278"/>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刚才的第</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1</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条结果是什么呢？</a:t>
            </a:r>
            <a:endParaRPr kumimoji="0"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6" name="矩形 5"/>
          <p:cNvSpPr/>
          <p:nvPr/>
        </p:nvSpPr>
        <p:spPr>
          <a:xfrm>
            <a:off x="3308738" y="1643063"/>
            <a:ext cx="4500563" cy="5715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Picture 2"/>
          <p:cNvPicPr>
            <a:picLocks noChangeAspect="1"/>
          </p:cNvPicPr>
          <p:nvPr/>
        </p:nvPicPr>
        <p:blipFill>
          <a:blip r:embed="rId1"/>
          <a:stretch>
            <a:fillRect/>
          </a:stretch>
        </p:blipFill>
        <p:spPr>
          <a:xfrm>
            <a:off x="1522800" y="0"/>
            <a:ext cx="9144000" cy="6886575"/>
          </a:xfrm>
          <a:prstGeom prst="rect">
            <a:avLst/>
          </a:prstGeom>
          <a:noFill/>
          <a:ln w="9525">
            <a:noFill/>
          </a:ln>
        </p:spPr>
      </p:pic>
      <p:sp>
        <p:nvSpPr>
          <p:cNvPr id="3" name="线形标注 1 2"/>
          <p:cNvSpPr/>
          <p:nvPr/>
        </p:nvSpPr>
        <p:spPr>
          <a:xfrm>
            <a:off x="2951550" y="4786313"/>
            <a:ext cx="1331913" cy="792163"/>
          </a:xfrm>
          <a:prstGeom prst="borderCallout1">
            <a:avLst>
              <a:gd name="adj1" fmla="val 18750"/>
              <a:gd name="adj2" fmla="val -8333"/>
              <a:gd name="adj3" fmla="val -43028"/>
              <a:gd name="adj4" fmla="val -37631"/>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rPr>
              <a:t>汇集了</a:t>
            </a:r>
            <a:r>
              <a:rPr kumimoji="0" lang="en-US" altLang="zh-CN" sz="1400" b="1" i="0" u="none" strike="noStrike" kern="1200" cap="none" spc="0" normalizeH="0" baseline="0" noProof="0" dirty="0">
                <a:ln>
                  <a:noFill/>
                </a:ln>
                <a:solidFill>
                  <a:schemeClr val="tx1"/>
                </a:solidFill>
                <a:effectLst/>
                <a:uLnTx/>
                <a:uFillTx/>
                <a:latin typeface="+mn-lt"/>
                <a:ea typeface="+mn-ea"/>
                <a:cs typeface="+mn-cs"/>
              </a:rPr>
              <a:t>1999-2017</a:t>
            </a:r>
            <a:r>
              <a:rPr kumimoji="0" lang="zh-CN" altLang="en-US" sz="1400" b="1" i="0" u="none" strike="noStrike" kern="1200" cap="none" spc="0" normalizeH="0" baseline="0" noProof="0" dirty="0">
                <a:ln>
                  <a:noFill/>
                </a:ln>
                <a:solidFill>
                  <a:schemeClr val="tx1"/>
                </a:solidFill>
                <a:effectLst/>
                <a:uLnTx/>
                <a:uFillTx/>
                <a:latin typeface="+mn-lt"/>
                <a:ea typeface="+mn-ea"/>
                <a:cs typeface="+mn-cs"/>
              </a:rPr>
              <a:t>年所有的人权报告</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4" name="矩形 3"/>
          <p:cNvSpPr/>
          <p:nvPr/>
        </p:nvSpPr>
        <p:spPr>
          <a:xfrm>
            <a:off x="1522800" y="2143125"/>
            <a:ext cx="857250" cy="46434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5" name="椭圆 4"/>
          <p:cNvSpPr/>
          <p:nvPr/>
        </p:nvSpPr>
        <p:spPr>
          <a:xfrm>
            <a:off x="1522800" y="2143125"/>
            <a:ext cx="746125" cy="2635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6" name="线形标注 1 5"/>
          <p:cNvSpPr/>
          <p:nvPr/>
        </p:nvSpPr>
        <p:spPr>
          <a:xfrm>
            <a:off x="2951550" y="2143125"/>
            <a:ext cx="1295400" cy="576263"/>
          </a:xfrm>
          <a:prstGeom prst="borderCallout1">
            <a:avLst>
              <a:gd name="adj1" fmla="val 18750"/>
              <a:gd name="adj2" fmla="val -8333"/>
              <a:gd name="adj3" fmla="val 35765"/>
              <a:gd name="adj4" fmla="val -45259"/>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rPr>
              <a:t>此处进入选择国别的页面</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Picture 2"/>
          <p:cNvPicPr>
            <a:picLocks noChangeAspect="1"/>
          </p:cNvPicPr>
          <p:nvPr/>
        </p:nvPicPr>
        <p:blipFill>
          <a:blip r:embed="rId1"/>
          <a:srcRect b="3281"/>
          <a:stretch>
            <a:fillRect/>
          </a:stretch>
        </p:blipFill>
        <p:spPr>
          <a:xfrm>
            <a:off x="1522800" y="0"/>
            <a:ext cx="9144000" cy="6858000"/>
          </a:xfrm>
          <a:prstGeom prst="rect">
            <a:avLst/>
          </a:prstGeom>
          <a:noFill/>
          <a:ln w="9525">
            <a:noFill/>
          </a:ln>
        </p:spPr>
      </p:pic>
      <p:sp>
        <p:nvSpPr>
          <p:cNvPr id="5" name="矩形 4"/>
          <p:cNvSpPr/>
          <p:nvPr/>
        </p:nvSpPr>
        <p:spPr>
          <a:xfrm>
            <a:off x="5951925" y="4071938"/>
            <a:ext cx="2520950" cy="398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mn-lt"/>
                <a:ea typeface="+mn-ea"/>
                <a:cs typeface="+mn-cs"/>
              </a:rPr>
              <a:t>选择国别即可完成！</a:t>
            </a:r>
            <a:endParaRPr kumimoji="0" lang="zh-CN" altLang="en-US" sz="2000" b="1" i="0" u="none" strike="noStrike" kern="1200" cap="none" spc="0" normalizeH="0" baseline="0" noProof="0" dirty="0">
              <a:ln>
                <a:noFill/>
              </a:ln>
              <a:solidFill>
                <a:srgbClr val="FF0000"/>
              </a:solidFill>
              <a:effectLst/>
              <a:uLnTx/>
              <a:uFillTx/>
              <a:latin typeface="+mn-lt"/>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Picture 2"/>
          <p:cNvPicPr>
            <a:picLocks noChangeAspect="1"/>
          </p:cNvPicPr>
          <p:nvPr/>
        </p:nvPicPr>
        <p:blipFill>
          <a:blip r:embed="rId1"/>
          <a:srcRect b="8311"/>
          <a:stretch>
            <a:fillRect/>
          </a:stretch>
        </p:blipFill>
        <p:spPr>
          <a:xfrm>
            <a:off x="3683705" y="1214755"/>
            <a:ext cx="5554345" cy="5643245"/>
          </a:xfrm>
          <a:prstGeom prst="rect">
            <a:avLst/>
          </a:prstGeom>
          <a:noFill/>
          <a:ln w="9525">
            <a:noFill/>
          </a:ln>
        </p:spPr>
      </p:pic>
      <p:sp>
        <p:nvSpPr>
          <p:cNvPr id="26627" name="TextBox 6"/>
          <p:cNvSpPr txBox="1"/>
          <p:nvPr/>
        </p:nvSpPr>
        <p:spPr>
          <a:xfrm>
            <a:off x="1182440" y="368300"/>
            <a:ext cx="6047740" cy="521970"/>
          </a:xfrm>
          <a:prstGeom prst="rect">
            <a:avLst/>
          </a:prstGeom>
          <a:noFill/>
          <a:ln w="9525">
            <a:noFill/>
          </a:ln>
        </p:spPr>
        <p:txBody>
          <a:bodyPr wrap="square">
            <a:spAutoFit/>
          </a:bodyPr>
          <a:p>
            <a:pPr>
              <a:spcAft>
                <a:spcPts val="1200"/>
              </a:spcAft>
              <a:buFont typeface="Wingdings" panose="05000000000000000000" pitchFamily="2" charset="2"/>
            </a:pPr>
            <a:r>
              <a:rPr lang="zh-CN" altLang="en-US" sz="2800" b="1" dirty="0">
                <a:ln w="22225">
                  <a:solidFill>
                    <a:schemeClr val="accent2"/>
                  </a:solidFill>
                  <a:prstDash val="solid"/>
                </a:ln>
                <a:solidFill>
                  <a:schemeClr val="accent2">
                    <a:lumMod val="40000"/>
                    <a:lumOff val="60000"/>
                  </a:schemeClr>
                </a:solidFill>
                <a:effectLst/>
                <a:latin typeface="Arial" panose="020B0604020202020204" pitchFamily="34" charset="0"/>
              </a:rPr>
              <a:t>思路三：直接获取</a:t>
            </a:r>
            <a:r>
              <a:rPr lang="en-US" altLang="zh-CN" sz="2800" b="1" dirty="0">
                <a:ln w="22225">
                  <a:solidFill>
                    <a:schemeClr val="accent2"/>
                  </a:solidFill>
                  <a:prstDash val="solid"/>
                </a:ln>
                <a:solidFill>
                  <a:schemeClr val="accent2">
                    <a:lumMod val="40000"/>
                    <a:lumOff val="60000"/>
                  </a:schemeClr>
                </a:solidFill>
                <a:effectLst/>
                <a:latin typeface="Arial" panose="020B0604020202020204" pitchFamily="34" charset="0"/>
              </a:rPr>
              <a:t>PDF</a:t>
            </a:r>
            <a:endParaRPr lang="en-US" altLang="zh-CN" sz="2800" b="1" dirty="0">
              <a:ln w="22225">
                <a:solidFill>
                  <a:schemeClr val="accent2"/>
                </a:solidFill>
                <a:prstDash val="solid"/>
              </a:ln>
              <a:solidFill>
                <a:schemeClr val="accent2">
                  <a:lumMod val="40000"/>
                  <a:lumOff val="60000"/>
                </a:schemeClr>
              </a:solidFill>
              <a:effectLst/>
              <a:latin typeface="Arial" panose="020B0604020202020204" pitchFamily="34" charset="0"/>
            </a:endParaRPr>
          </a:p>
        </p:txBody>
      </p:sp>
      <p:sp>
        <p:nvSpPr>
          <p:cNvPr id="4" name="矩形 3"/>
          <p:cNvSpPr/>
          <p:nvPr/>
        </p:nvSpPr>
        <p:spPr>
          <a:xfrm>
            <a:off x="3642113" y="1314450"/>
            <a:ext cx="3921125" cy="400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5" name="线形标注 1 4"/>
          <p:cNvSpPr/>
          <p:nvPr/>
        </p:nvSpPr>
        <p:spPr>
          <a:xfrm>
            <a:off x="8139500" y="1000125"/>
            <a:ext cx="2447925" cy="1308100"/>
          </a:xfrm>
          <a:prstGeom prst="borderCallout1">
            <a:avLst>
              <a:gd name="adj1" fmla="val 18750"/>
              <a:gd name="adj2" fmla="val -8333"/>
              <a:gd name="adj3" fmla="val 31576"/>
              <a:gd name="adj4" fmla="val -22274"/>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用的最生硬的翻译，没关系。</a:t>
            </a:r>
            <a:endParaRPr kumimoji="0" lang="en-US" altLang="zh-CN"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限定国别：</a:t>
            </a:r>
            <a:r>
              <a:rPr kumimoji="0" lang="zh-CN" altLang="en-US" sz="1800" b="1" i="0" u="none" strike="noStrike" kern="1200" cap="none" spc="0" normalizeH="0" baseline="0" noProof="0" dirty="0">
                <a:ln>
                  <a:noFill/>
                </a:ln>
                <a:solidFill>
                  <a:srgbClr val="FF0000"/>
                </a:solidFill>
                <a:effectLst/>
                <a:uLnTx/>
                <a:uFillTx/>
                <a:latin typeface="+mn-lt"/>
                <a:ea typeface="+mn-ea"/>
                <a:cs typeface="+mn-cs"/>
              </a:rPr>
              <a:t>中国</a:t>
            </a:r>
            <a:endParaRPr kumimoji="0" lang="en-US" altLang="zh-CN" sz="1800" b="1" i="0" u="none" strike="noStrike" kern="1200" cap="none" spc="0" normalizeH="0" baseline="0" noProof="0" dirty="0">
              <a:ln>
                <a:noFill/>
              </a:ln>
              <a:solidFill>
                <a:srgbClr val="FF0000"/>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限定文档类型：</a:t>
            </a:r>
            <a:r>
              <a:rPr kumimoji="0" lang="en-US" altLang="zh-CN" sz="1800" b="1" i="0" u="none" strike="noStrike" kern="1200" cap="none" spc="0" normalizeH="0" baseline="0" noProof="0" dirty="0">
                <a:ln>
                  <a:noFill/>
                </a:ln>
                <a:solidFill>
                  <a:srgbClr val="FF0000"/>
                </a:solidFill>
                <a:effectLst/>
                <a:uLnTx/>
                <a:uFillTx/>
                <a:latin typeface="+mn-lt"/>
                <a:ea typeface="+mn-ea"/>
                <a:cs typeface="+mn-cs"/>
              </a:rPr>
              <a:t>PDF</a:t>
            </a:r>
            <a:endParaRPr kumimoji="0" lang="zh-CN" altLang="en-US" sz="1800" b="1" i="0" u="none" strike="noStrike" kern="1200" cap="none" spc="0" normalizeH="0" baseline="0" noProof="0" dirty="0">
              <a:ln>
                <a:noFill/>
              </a:ln>
              <a:solidFill>
                <a:srgbClr val="FF0000"/>
              </a:solidFill>
              <a:effectLst/>
              <a:uLnTx/>
              <a:uFillTx/>
              <a:latin typeface="+mn-lt"/>
              <a:ea typeface="+mn-ea"/>
              <a:cs typeface="+mn-cs"/>
            </a:endParaRPr>
          </a:p>
        </p:txBody>
      </p:sp>
      <p:sp>
        <p:nvSpPr>
          <p:cNvPr id="6" name="椭圆 5"/>
          <p:cNvSpPr/>
          <p:nvPr/>
        </p:nvSpPr>
        <p:spPr>
          <a:xfrm>
            <a:off x="4730503" y="2530475"/>
            <a:ext cx="530225" cy="2635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7" name="椭圆 6"/>
          <p:cNvSpPr/>
          <p:nvPr/>
        </p:nvSpPr>
        <p:spPr>
          <a:xfrm>
            <a:off x="4730820" y="3767138"/>
            <a:ext cx="530225" cy="2635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8" name="椭圆 7"/>
          <p:cNvSpPr/>
          <p:nvPr/>
        </p:nvSpPr>
        <p:spPr>
          <a:xfrm>
            <a:off x="4575245" y="5039360"/>
            <a:ext cx="530225" cy="2635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9" name="椭圆 8"/>
          <p:cNvSpPr/>
          <p:nvPr/>
        </p:nvSpPr>
        <p:spPr>
          <a:xfrm>
            <a:off x="4575245" y="6220778"/>
            <a:ext cx="530225" cy="2635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10" name="线形标注 1 9"/>
          <p:cNvSpPr/>
          <p:nvPr/>
        </p:nvSpPr>
        <p:spPr>
          <a:xfrm>
            <a:off x="8380800" y="4214813"/>
            <a:ext cx="2214563" cy="1323975"/>
          </a:xfrm>
          <a:prstGeom prst="borderCallout1">
            <a:avLst>
              <a:gd name="adj1" fmla="val 18750"/>
              <a:gd name="adj2" fmla="val -8333"/>
              <a:gd name="adj3" fmla="val -13304"/>
              <a:gd name="adj4" fmla="val -27099"/>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第一条中国</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2016</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年</a:t>
            </a:r>
            <a:endParaRPr kumimoji="0" lang="en-US" altLang="zh-CN"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第二条结果即是</a:t>
            </a:r>
            <a:endParaRPr kumimoji="0" lang="en-US" altLang="zh-CN"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第三条前言</a:t>
            </a:r>
            <a:endParaRPr kumimoji="0" lang="en-US" altLang="zh-CN"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第四条中国</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2014</a:t>
            </a:r>
            <a:r>
              <a:rPr kumimoji="0" lang="zh-CN" altLang="en-US" sz="1800" b="1" i="0" u="none" strike="noStrike" kern="1200" cap="none" spc="0" normalizeH="0" baseline="0" noProof="0" dirty="0">
                <a:ln>
                  <a:noFill/>
                </a:ln>
                <a:solidFill>
                  <a:schemeClr val="tx1"/>
                </a:solidFill>
                <a:effectLst/>
                <a:uLnTx/>
                <a:uFillTx/>
                <a:latin typeface="+mn-lt"/>
                <a:ea typeface="+mn-ea"/>
                <a:cs typeface="+mn-cs"/>
              </a:rPr>
              <a:t>年</a:t>
            </a:r>
            <a:endParaRPr kumimoji="0"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cxnSp>
        <p:nvCxnSpPr>
          <p:cNvPr id="11" name="直接连接符 10"/>
          <p:cNvCxnSpPr/>
          <p:nvPr/>
        </p:nvCxnSpPr>
        <p:spPr>
          <a:xfrm>
            <a:off x="3683388" y="4176713"/>
            <a:ext cx="32385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1000"/>
                            </p:stCondLst>
                            <p:childTnLst>
                              <p:par>
                                <p:cTn id="27" presetID="10" presetClass="entr" presetSubtype="0" fill="hold" nodeType="afterEffect">
                                  <p:stCondLst>
                                    <p:cond delay="10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Picture 2"/>
          <p:cNvPicPr>
            <a:picLocks noChangeAspect="1"/>
          </p:cNvPicPr>
          <p:nvPr/>
        </p:nvPicPr>
        <p:blipFill>
          <a:blip r:embed="rId1"/>
          <a:srcRect b="15308"/>
          <a:stretch>
            <a:fillRect/>
          </a:stretch>
        </p:blipFill>
        <p:spPr>
          <a:xfrm>
            <a:off x="1522800" y="0"/>
            <a:ext cx="9144000" cy="6858000"/>
          </a:xfrm>
          <a:prstGeom prst="rect">
            <a:avLst/>
          </a:prstGeom>
          <a:noFill/>
          <a:ln w="9525">
            <a:noFill/>
          </a:ln>
        </p:spPr>
      </p:pic>
      <p:sp>
        <p:nvSpPr>
          <p:cNvPr id="27651" name="Oval 9"/>
          <p:cNvSpPr/>
          <p:nvPr/>
        </p:nvSpPr>
        <p:spPr>
          <a:xfrm>
            <a:off x="2297500" y="214313"/>
            <a:ext cx="4084638" cy="339725"/>
          </a:xfrm>
          <a:prstGeom prst="ellipse">
            <a:avLst/>
          </a:prstGeom>
          <a:noFill/>
          <a:ln w="19050" cap="flat" cmpd="sng">
            <a:solidFill>
              <a:srgbClr val="FF0000"/>
            </a:solidFill>
            <a:prstDash val="solid"/>
            <a:headEnd type="none" w="med" len="med"/>
            <a:tailEnd type="none" w="med" len="med"/>
          </a:ln>
        </p:spPr>
        <p:txBody>
          <a:bodyPr wrap="none" anchor="ctr"/>
          <a:p>
            <a:endParaRPr lang="zh-CN" altLang="en-US" dirty="0">
              <a:latin typeface="Arial" panose="020B0604020202020204" pitchFamily="34" charset="0"/>
            </a:endParaRPr>
          </a:p>
        </p:txBody>
      </p:sp>
      <p:sp>
        <p:nvSpPr>
          <p:cNvPr id="27652" name="Text Box 10"/>
          <p:cNvSpPr txBox="1"/>
          <p:nvPr/>
        </p:nvSpPr>
        <p:spPr>
          <a:xfrm>
            <a:off x="2399100" y="1100138"/>
            <a:ext cx="6553200" cy="398780"/>
          </a:xfrm>
          <a:prstGeom prst="rect">
            <a:avLst/>
          </a:prstGeom>
          <a:noFill/>
          <a:ln w="38100" cap="flat" cmpd="sng">
            <a:solidFill>
              <a:srgbClr val="FF0000"/>
            </a:solidFill>
            <a:prstDash val="solid"/>
            <a:miter/>
            <a:headEnd type="none" w="med" len="med"/>
            <a:tailEnd type="none" w="med" len="med"/>
          </a:ln>
        </p:spPr>
        <p:txBody>
          <a:bodyPr>
            <a:spAutoFit/>
          </a:bodyPr>
          <a:p>
            <a:pPr marL="342900" indent="-342900">
              <a:spcBef>
                <a:spcPct val="50000"/>
              </a:spcBef>
            </a:pPr>
            <a:r>
              <a:rPr lang="en-US" altLang="zh-CN" sz="2000" b="1" dirty="0">
                <a:solidFill>
                  <a:srgbClr val="FF0000"/>
                </a:solidFill>
                <a:latin typeface="Times New Roman" panose="02020603050405020304" pitchFamily="18" charset="0"/>
              </a:rPr>
              <a:t>https://www.state.gov/documents/organization/277317.pdf</a:t>
            </a:r>
            <a:endParaRPr lang="zh-CN" altLang="en-US" sz="2000" b="1" dirty="0">
              <a:solidFill>
                <a:srgbClr val="FF0000"/>
              </a:solidFill>
              <a:latin typeface="Times New Roman" panose="02020603050405020304" pitchFamily="18" charset="0"/>
            </a:endParaRPr>
          </a:p>
        </p:txBody>
      </p:sp>
      <p:sp>
        <p:nvSpPr>
          <p:cNvPr id="7" name="线形标注 1 6"/>
          <p:cNvSpPr/>
          <p:nvPr/>
        </p:nvSpPr>
        <p:spPr>
          <a:xfrm>
            <a:off x="7880738" y="2643188"/>
            <a:ext cx="2017713" cy="792163"/>
          </a:xfrm>
          <a:prstGeom prst="borderCallout1">
            <a:avLst>
              <a:gd name="adj1" fmla="val 18750"/>
              <a:gd name="adj2" fmla="val -8333"/>
              <a:gd name="adj3" fmla="val 87905"/>
              <a:gd name="adj4" fmla="val -49503"/>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点开即为</a:t>
            </a:r>
            <a:r>
              <a:rPr kumimoji="0" lang="en-US" altLang="zh-CN" sz="1800" b="1" i="0" u="none" strike="noStrike" kern="1200" cap="none" spc="0" normalizeH="0" baseline="0" noProof="0" dirty="0">
                <a:ln>
                  <a:noFill/>
                </a:ln>
                <a:solidFill>
                  <a:schemeClr val="tx1"/>
                </a:solidFill>
                <a:effectLst/>
                <a:uLnTx/>
                <a:uFillTx/>
                <a:latin typeface="+mn-lt"/>
                <a:ea typeface="+mn-ea"/>
                <a:cs typeface="+mn-cs"/>
              </a:rPr>
              <a:t>PDF</a:t>
            </a:r>
            <a:endParaRPr kumimoji="0" lang="en-US" altLang="zh-CN"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base" latinLnBrk="0" hangingPunct="1">
              <a:lnSpc>
                <a:spcPct val="100000"/>
              </a:lnSpc>
              <a:spcBef>
                <a:spcPts val="60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快速完成！</a:t>
            </a:r>
            <a:endParaRPr kumimoji="0" lang="zh-CN" altLang="en-US" sz="2400" b="1" i="0" u="none" strike="noStrike" kern="1200" cap="none" spc="0" normalizeH="0" baseline="0" noProof="0" dirty="0">
              <a:ln>
                <a:noFill/>
              </a:ln>
              <a:solidFill>
                <a:srgbClr val="FF000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TextBox 6"/>
          <p:cNvSpPr txBox="1"/>
          <p:nvPr/>
        </p:nvSpPr>
        <p:spPr>
          <a:xfrm>
            <a:off x="1484700" y="343535"/>
            <a:ext cx="6096635" cy="521970"/>
          </a:xfrm>
          <a:prstGeom prst="rect">
            <a:avLst/>
          </a:prstGeom>
          <a:noFill/>
          <a:ln w="9525">
            <a:noFill/>
          </a:ln>
        </p:spPr>
        <p:txBody>
          <a:bodyPr wrap="square">
            <a:spAutoFit/>
          </a:bodyPr>
          <a:p>
            <a:pPr>
              <a:spcAft>
                <a:spcPts val="1200"/>
              </a:spcAft>
              <a:buFont typeface="Wingdings" panose="05000000000000000000" pitchFamily="2" charset="2"/>
            </a:pPr>
            <a:r>
              <a:rPr lang="zh-CN" altLang="en-US" sz="2800" b="1" dirty="0">
                <a:ln w="22225">
                  <a:solidFill>
                    <a:schemeClr val="accent2"/>
                  </a:solidFill>
                  <a:prstDash val="solid"/>
                </a:ln>
                <a:solidFill>
                  <a:schemeClr val="accent2">
                    <a:lumMod val="40000"/>
                    <a:lumOff val="60000"/>
                  </a:schemeClr>
                </a:solidFill>
                <a:effectLst/>
                <a:latin typeface="Arial" panose="020B0604020202020204" pitchFamily="34" charset="0"/>
              </a:rPr>
              <a:t>思路四：去源头搜</a:t>
            </a:r>
            <a:endParaRPr lang="zh-CN" altLang="en-US" sz="2800" b="1" dirty="0">
              <a:ln w="22225">
                <a:solidFill>
                  <a:schemeClr val="accent2"/>
                </a:solidFill>
                <a:prstDash val="solid"/>
              </a:ln>
              <a:solidFill>
                <a:schemeClr val="accent2">
                  <a:lumMod val="40000"/>
                  <a:lumOff val="60000"/>
                </a:schemeClr>
              </a:solidFill>
              <a:effectLst/>
              <a:latin typeface="Arial" panose="020B0604020202020204" pitchFamily="34" charset="0"/>
            </a:endParaRPr>
          </a:p>
        </p:txBody>
      </p:sp>
      <p:pic>
        <p:nvPicPr>
          <p:cNvPr id="28675" name="Picture 7"/>
          <p:cNvPicPr>
            <a:picLocks noChangeAspect="1"/>
          </p:cNvPicPr>
          <p:nvPr/>
        </p:nvPicPr>
        <p:blipFill>
          <a:blip r:embed="rId1"/>
          <a:stretch>
            <a:fillRect/>
          </a:stretch>
        </p:blipFill>
        <p:spPr>
          <a:xfrm>
            <a:off x="3802450" y="1277620"/>
            <a:ext cx="6007100" cy="5524500"/>
          </a:xfrm>
          <a:prstGeom prst="rect">
            <a:avLst/>
          </a:prstGeom>
          <a:noFill/>
          <a:ln w="9525">
            <a:noFill/>
          </a:ln>
        </p:spPr>
      </p:pic>
      <p:sp>
        <p:nvSpPr>
          <p:cNvPr id="11" name="椭圆 10"/>
          <p:cNvSpPr/>
          <p:nvPr/>
        </p:nvSpPr>
        <p:spPr>
          <a:xfrm>
            <a:off x="4840358" y="1388110"/>
            <a:ext cx="1155700" cy="4318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12" name="矩形 11"/>
          <p:cNvSpPr/>
          <p:nvPr/>
        </p:nvSpPr>
        <p:spPr>
          <a:xfrm>
            <a:off x="4903540" y="2786380"/>
            <a:ext cx="1619885" cy="5003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13" name="线形标注 1 12"/>
          <p:cNvSpPr/>
          <p:nvPr/>
        </p:nvSpPr>
        <p:spPr>
          <a:xfrm>
            <a:off x="7340988" y="2570163"/>
            <a:ext cx="1511300" cy="612775"/>
          </a:xfrm>
          <a:prstGeom prst="borderCallout1">
            <a:avLst>
              <a:gd name="adj1" fmla="val 18750"/>
              <a:gd name="adj2" fmla="val -8333"/>
              <a:gd name="adj3" fmla="val 87905"/>
              <a:gd name="adj4" fmla="val -49503"/>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进入美国国务院主页。</a:t>
            </a:r>
            <a:endParaRPr kumimoji="0"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Picture 5"/>
          <p:cNvPicPr>
            <a:picLocks noChangeAspect="1"/>
          </p:cNvPicPr>
          <p:nvPr/>
        </p:nvPicPr>
        <p:blipFill>
          <a:blip r:embed="rId1"/>
          <a:srcRect b="13602"/>
          <a:stretch>
            <a:fillRect/>
          </a:stretch>
        </p:blipFill>
        <p:spPr>
          <a:xfrm>
            <a:off x="1522800" y="0"/>
            <a:ext cx="9144000" cy="6858000"/>
          </a:xfrm>
          <a:prstGeom prst="rect">
            <a:avLst/>
          </a:prstGeom>
          <a:noFill/>
          <a:ln w="9525">
            <a:noFill/>
          </a:ln>
        </p:spPr>
      </p:pic>
      <p:sp>
        <p:nvSpPr>
          <p:cNvPr id="6" name="矩形 5"/>
          <p:cNvSpPr/>
          <p:nvPr/>
        </p:nvSpPr>
        <p:spPr>
          <a:xfrm>
            <a:off x="7717225" y="4767263"/>
            <a:ext cx="2857500" cy="5000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7" name="线形标注 1 6"/>
          <p:cNvSpPr/>
          <p:nvPr/>
        </p:nvSpPr>
        <p:spPr>
          <a:xfrm>
            <a:off x="6237675" y="3857625"/>
            <a:ext cx="1368425" cy="765175"/>
          </a:xfrm>
          <a:prstGeom prst="borderCallout1">
            <a:avLst>
              <a:gd name="adj1" fmla="val 21240"/>
              <a:gd name="adj2" fmla="val 99925"/>
              <a:gd name="adj3" fmla="val 115807"/>
              <a:gd name="adj4" fmla="val 16183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进行站内检索</a:t>
            </a:r>
            <a:endParaRPr kumimoji="0" lang="zh-CN" altLang="en-US" sz="20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2"/>
          <p:cNvPicPr>
            <a:picLocks noChangeAspect="1"/>
          </p:cNvPicPr>
          <p:nvPr/>
        </p:nvPicPr>
        <p:blipFill>
          <a:blip r:embed="rId1"/>
          <a:srcRect b="17369"/>
          <a:stretch>
            <a:fillRect/>
          </a:stretch>
        </p:blipFill>
        <p:spPr>
          <a:xfrm>
            <a:off x="1522800" y="0"/>
            <a:ext cx="9144000" cy="7072313"/>
          </a:xfrm>
          <a:prstGeom prst="rect">
            <a:avLst/>
          </a:prstGeom>
          <a:noFill/>
          <a:ln w="9525">
            <a:noFill/>
          </a:ln>
        </p:spPr>
      </p:pic>
      <p:cxnSp>
        <p:nvCxnSpPr>
          <p:cNvPr id="3" name="直接连接符 2"/>
          <p:cNvCxnSpPr/>
          <p:nvPr/>
        </p:nvCxnSpPr>
        <p:spPr>
          <a:xfrm>
            <a:off x="1808550" y="4500563"/>
            <a:ext cx="5357813"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线形标注 1 3"/>
          <p:cNvSpPr/>
          <p:nvPr/>
        </p:nvSpPr>
        <p:spPr>
          <a:xfrm>
            <a:off x="6309113" y="2786063"/>
            <a:ext cx="2500313" cy="577850"/>
          </a:xfrm>
          <a:prstGeom prst="borderCallout1">
            <a:avLst>
              <a:gd name="adj1" fmla="val 18750"/>
              <a:gd name="adj2" fmla="val -8333"/>
              <a:gd name="adj3" fmla="val 51561"/>
              <a:gd name="adj4" fmla="val -6051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rPr>
              <a:t>汇集了</a:t>
            </a:r>
            <a:r>
              <a:rPr kumimoji="0" lang="en-US" altLang="zh-CN" sz="1400" b="1" i="0" u="none" strike="noStrike" kern="1200" cap="none" spc="0" normalizeH="0" baseline="0" noProof="0" dirty="0">
                <a:ln>
                  <a:noFill/>
                </a:ln>
                <a:solidFill>
                  <a:schemeClr val="tx1"/>
                </a:solidFill>
                <a:effectLst/>
                <a:uLnTx/>
                <a:uFillTx/>
                <a:latin typeface="+mn-lt"/>
                <a:ea typeface="+mn-ea"/>
                <a:cs typeface="+mn-cs"/>
              </a:rPr>
              <a:t>1999-2017</a:t>
            </a:r>
            <a:r>
              <a:rPr kumimoji="0" lang="zh-CN" altLang="en-US" sz="1400" b="1" i="0" u="none" strike="noStrike" kern="1200" cap="none" spc="0" normalizeH="0" baseline="0" noProof="0" dirty="0">
                <a:ln>
                  <a:noFill/>
                </a:ln>
                <a:solidFill>
                  <a:schemeClr val="tx1"/>
                </a:solidFill>
                <a:effectLst/>
                <a:uLnTx/>
                <a:uFillTx/>
                <a:latin typeface="+mn-lt"/>
                <a:ea typeface="+mn-ea"/>
                <a:cs typeface="+mn-cs"/>
              </a:rPr>
              <a:t>年所有的人权报告的链接</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5" name="Picture 2"/>
          <p:cNvPicPr>
            <a:picLocks noChangeAspect="1"/>
          </p:cNvPicPr>
          <p:nvPr/>
        </p:nvPicPr>
        <p:blipFill>
          <a:blip r:embed="rId1"/>
          <a:stretch>
            <a:fillRect/>
          </a:stretch>
        </p:blipFill>
        <p:spPr>
          <a:xfrm>
            <a:off x="469900" y="1185545"/>
            <a:ext cx="10196830" cy="5052060"/>
          </a:xfrm>
          <a:prstGeom prst="rect">
            <a:avLst/>
          </a:prstGeom>
          <a:noFill/>
          <a:ln w="9525" cap="flat" cmpd="sng">
            <a:solidFill>
              <a:schemeClr val="tx1"/>
            </a:solidFill>
            <a:prstDash val="solid"/>
            <a:miter/>
            <a:headEnd type="none" w="med" len="med"/>
            <a:tailEnd type="none" w="med" len="med"/>
          </a:ln>
        </p:spPr>
      </p:pic>
      <p:sp>
        <p:nvSpPr>
          <p:cNvPr id="2" name="文本框 1"/>
          <p:cNvSpPr txBox="1"/>
          <p:nvPr/>
        </p:nvSpPr>
        <p:spPr>
          <a:xfrm>
            <a:off x="1115695" y="363855"/>
            <a:ext cx="8449945" cy="768350"/>
          </a:xfrm>
          <a:prstGeom prst="rect">
            <a:avLst/>
          </a:prstGeom>
          <a:noFill/>
        </p:spPr>
        <p:txBody>
          <a:bodyPr wrap="square" rtlCol="0">
            <a:spAutoFit/>
          </a:bodyPr>
          <a:p>
            <a:r>
              <a:rPr lang="zh-CN" altLang="en-US" sz="4400" dirty="0">
                <a:solidFill>
                  <a:srgbClr val="C00000"/>
                </a:solidFill>
                <a:effectLst>
                  <a:outerShdw blurRad="38100" dist="19050" dir="2700000" algn="tl" rotWithShape="0">
                    <a:schemeClr val="dk1">
                      <a:alpha val="40000"/>
                    </a:schemeClr>
                  </a:outerShdw>
                </a:effectLst>
                <a:sym typeface="+mn-ea"/>
              </a:rPr>
              <a:t>搜索引擎分类</a:t>
            </a:r>
            <a:endParaRPr lang="zh-CN" altLang="en-US" sz="4400" dirty="0">
              <a:solidFill>
                <a:srgbClr val="C00000"/>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2"/>
          <p:cNvPicPr>
            <a:picLocks noChangeAspect="1"/>
          </p:cNvPicPr>
          <p:nvPr/>
        </p:nvPicPr>
        <p:blipFill>
          <a:blip r:embed="rId1"/>
          <a:srcRect b="3281"/>
          <a:stretch>
            <a:fillRect/>
          </a:stretch>
        </p:blipFill>
        <p:spPr>
          <a:xfrm>
            <a:off x="1522800" y="0"/>
            <a:ext cx="9144000" cy="6858000"/>
          </a:xfrm>
          <a:prstGeom prst="rect">
            <a:avLst/>
          </a:prstGeom>
          <a:noFill/>
          <a:ln w="9525">
            <a:noFill/>
          </a:ln>
        </p:spPr>
      </p:pic>
      <p:sp>
        <p:nvSpPr>
          <p:cNvPr id="5" name="矩形 4"/>
          <p:cNvSpPr/>
          <p:nvPr/>
        </p:nvSpPr>
        <p:spPr>
          <a:xfrm>
            <a:off x="5951925" y="4071938"/>
            <a:ext cx="2520950" cy="398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mn-lt"/>
                <a:ea typeface="+mn-ea"/>
                <a:cs typeface="+mn-cs"/>
              </a:rPr>
              <a:t>选择国别即可完成！</a:t>
            </a:r>
            <a:endParaRPr kumimoji="0" lang="zh-CN" altLang="en-US" sz="2000" b="1" i="0" u="none" strike="noStrike" kern="1200" cap="none" spc="0" normalizeH="0" baseline="0" noProof="0" dirty="0">
              <a:ln>
                <a:noFill/>
              </a:ln>
              <a:solidFill>
                <a:srgbClr val="FF0000"/>
              </a:solidFill>
              <a:effectLst/>
              <a:uLnTx/>
              <a:uFillTx/>
              <a:latin typeface="+mn-lt"/>
              <a:ea typeface="+mn-ea"/>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TextBox 6"/>
          <p:cNvSpPr txBox="1"/>
          <p:nvPr/>
        </p:nvSpPr>
        <p:spPr>
          <a:xfrm>
            <a:off x="1419860" y="1256030"/>
            <a:ext cx="9904730" cy="2964815"/>
          </a:xfrm>
          <a:prstGeom prst="rect">
            <a:avLst/>
          </a:prstGeom>
          <a:noFill/>
          <a:ln w="9525">
            <a:noFill/>
          </a:ln>
        </p:spPr>
        <p:txBody>
          <a:bodyPr wrap="square" anchor="t">
            <a:spAutoFit/>
          </a:bodyPr>
          <a:p>
            <a:pPr>
              <a:spcAft>
                <a:spcPts val="1200"/>
              </a:spcAft>
              <a:buFont typeface="Wingdings" panose="05000000000000000000" pitchFamily="2" charset="2"/>
              <a:buChar char="Ø"/>
            </a:pPr>
            <a:endParaRPr lang="en-US" altLang="zh-CN" sz="2800" b="1">
              <a:solidFill>
                <a:schemeClr val="tx1"/>
              </a:solidFill>
              <a:latin typeface="Arial" panose="020B0604020202020204" pitchFamily="34" charset="0"/>
              <a:ea typeface="宋体" panose="02010600030101010101" pitchFamily="2" charset="-122"/>
            </a:endParaRPr>
          </a:p>
          <a:p>
            <a:pPr marL="914400" lvl="1" indent="-457200" algn="l">
              <a:lnSpc>
                <a:spcPct val="120000"/>
              </a:lnSpc>
              <a:spcAft>
                <a:spcPts val="1200"/>
              </a:spcAft>
              <a:buFont typeface="Wingdings" panose="05000000000000000000" pitchFamily="2" charset="2"/>
              <a:buChar char="p"/>
            </a:pPr>
            <a:r>
              <a:rPr lang="zh-CN" altLang="en-US" sz="2800" dirty="0">
                <a:solidFill>
                  <a:schemeClr val="tx1"/>
                </a:solidFill>
                <a:latin typeface="Arial" panose="020B0604020202020204" pitchFamily="34" charset="0"/>
                <a:ea typeface="宋体" panose="02010600030101010101" pitchFamily="2" charset="-122"/>
              </a:rPr>
              <a:t>直接在百度文库、道客巴巴、豆丁网、新浪爱问、</a:t>
            </a:r>
            <a:r>
              <a:rPr lang="en-US" altLang="zh-CN" sz="2800">
                <a:solidFill>
                  <a:schemeClr val="tx1"/>
                </a:solidFill>
                <a:latin typeface="Arial" panose="020B0604020202020204" pitchFamily="34" charset="0"/>
                <a:ea typeface="宋体" panose="02010600030101010101" pitchFamily="2" charset="-122"/>
              </a:rPr>
              <a:t>115</a:t>
            </a:r>
            <a:r>
              <a:rPr lang="zh-CN" altLang="en-US" sz="2800" dirty="0">
                <a:solidFill>
                  <a:schemeClr val="tx1"/>
                </a:solidFill>
                <a:latin typeface="Arial" panose="020B0604020202020204" pitchFamily="34" charset="0"/>
                <a:ea typeface="宋体" panose="02010600030101010101" pitchFamily="2" charset="-122"/>
              </a:rPr>
              <a:t>网盘等共享类网站、软件进行搜索，但是不一定有。</a:t>
            </a:r>
            <a:endParaRPr lang="zh-CN" altLang="en-US" sz="2800" dirty="0">
              <a:solidFill>
                <a:schemeClr val="tx1"/>
              </a:solidFill>
              <a:latin typeface="Arial" panose="020B0604020202020204" pitchFamily="34" charset="0"/>
              <a:ea typeface="宋体" panose="02010600030101010101" pitchFamily="2" charset="-122"/>
            </a:endParaRPr>
          </a:p>
          <a:p>
            <a:pPr marL="914400" lvl="1" indent="-457200" algn="l">
              <a:lnSpc>
                <a:spcPct val="120000"/>
              </a:lnSpc>
              <a:spcAft>
                <a:spcPts val="1200"/>
              </a:spcAft>
              <a:buFont typeface="Wingdings" panose="05000000000000000000" pitchFamily="2" charset="2"/>
              <a:buChar char="p"/>
            </a:pPr>
            <a:r>
              <a:rPr lang="zh-CN" altLang="en-US" sz="2800" dirty="0">
                <a:solidFill>
                  <a:schemeClr val="tx1"/>
                </a:solidFill>
                <a:latin typeface="Arial" panose="020B0604020202020204" pitchFamily="34" charset="0"/>
                <a:ea typeface="宋体" panose="02010600030101010101" pitchFamily="2" charset="-122"/>
              </a:rPr>
              <a:t>也可在线发帖求助，但是等待时间太长，建议主动寻找。</a:t>
            </a:r>
            <a:endParaRPr lang="zh-CN" altLang="en-US" sz="2800" dirty="0">
              <a:solidFill>
                <a:schemeClr val="tx1"/>
              </a:solidFill>
              <a:latin typeface="Arial" panose="020B0604020202020204" pitchFamily="34" charset="0"/>
              <a:ea typeface="宋体" panose="02010600030101010101" pitchFamily="2" charset="-122"/>
            </a:endParaRPr>
          </a:p>
          <a:p>
            <a:pPr>
              <a:spcAft>
                <a:spcPts val="1200"/>
              </a:spcAft>
              <a:buFont typeface="Wingdings" panose="05000000000000000000" pitchFamily="2" charset="2"/>
              <a:buChar char="p"/>
            </a:pPr>
            <a:endParaRPr lang="en-US" altLang="zh-CN" sz="2800" b="1">
              <a:solidFill>
                <a:schemeClr val="tx1"/>
              </a:solidFill>
              <a:latin typeface="Arial" panose="020B0604020202020204" pitchFamily="34" charset="0"/>
              <a:ea typeface="宋体" panose="02010600030101010101" pitchFamily="2" charset="-122"/>
            </a:endParaRPr>
          </a:p>
        </p:txBody>
      </p:sp>
      <p:sp>
        <p:nvSpPr>
          <p:cNvPr id="2" name="文本框 1"/>
          <p:cNvSpPr txBox="1"/>
          <p:nvPr/>
        </p:nvSpPr>
        <p:spPr>
          <a:xfrm>
            <a:off x="1154430" y="227330"/>
            <a:ext cx="3449320" cy="583565"/>
          </a:xfrm>
          <a:prstGeom prst="rect">
            <a:avLst/>
          </a:prstGeom>
          <a:noFill/>
        </p:spPr>
        <p:txBody>
          <a:bodyPr wrap="none" rtlCol="0" anchor="t">
            <a:spAutoFit/>
          </a:bodyPr>
          <a:p>
            <a:r>
              <a:rPr lang="zh-CN" altLang="en-US" sz="3200" b="1" dirty="0">
                <a:solidFill>
                  <a:srgbClr val="AE1517"/>
                </a:solidFill>
                <a:ea typeface="宋体" panose="02010600030101010101" pitchFamily="2" charset="-122"/>
                <a:sym typeface="+mn-ea"/>
              </a:rPr>
              <a:t>思路五：其他途径</a:t>
            </a:r>
            <a:endParaRPr lang="zh-CN" altLang="en-US" sz="3200" b="1" dirty="0">
              <a:solidFill>
                <a:srgbClr val="AE1517"/>
              </a:solidFill>
              <a:ea typeface="宋体" panose="02010600030101010101" pitchFamily="2" charset="-122"/>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TextBox 6"/>
          <p:cNvSpPr txBox="1"/>
          <p:nvPr/>
        </p:nvSpPr>
        <p:spPr>
          <a:xfrm>
            <a:off x="3791338" y="404813"/>
            <a:ext cx="6018212" cy="6185535"/>
          </a:xfrm>
          <a:prstGeom prst="rect">
            <a:avLst/>
          </a:prstGeom>
          <a:noFill/>
          <a:ln w="9525">
            <a:noFill/>
          </a:ln>
        </p:spPr>
        <p:txBody>
          <a:bodyPr anchor="t">
            <a:spAutoFit/>
          </a:bodyPr>
          <a:p>
            <a:pPr algn="ctr"/>
            <a:endParaRPr lang="en-US" altLang="zh-CN" sz="4000" b="1">
              <a:solidFill>
                <a:schemeClr val="tx1"/>
              </a:solidFill>
              <a:latin typeface="Arial" panose="020B0604020202020204" pitchFamily="34" charset="0"/>
              <a:ea typeface="宋体" panose="02010600030101010101" pitchFamily="2" charset="-122"/>
            </a:endParaRPr>
          </a:p>
          <a:p>
            <a:pPr algn="ctr"/>
            <a:endParaRPr lang="en-US" altLang="zh-CN" sz="4000" b="1">
              <a:solidFill>
                <a:srgbClr val="0070C0"/>
              </a:solidFill>
              <a:latin typeface="Arial" panose="020B0604020202020204" pitchFamily="34" charset="0"/>
            </a:endParaRPr>
          </a:p>
          <a:p>
            <a:pPr marL="914400" lvl="1" indent="-457200" algn="ctr"/>
            <a:r>
              <a:rPr lang="zh-CN" altLang="en-US" sz="3200" dirty="0">
                <a:solidFill>
                  <a:schemeClr val="tx1"/>
                </a:solidFill>
                <a:latin typeface="Arial" panose="020B0604020202020204" pitchFamily="34" charset="0"/>
                <a:ea typeface="宋体" panose="02010600030101010101" pitchFamily="2" charset="-122"/>
              </a:rPr>
              <a:t>找英文资料，用</a:t>
            </a:r>
            <a:r>
              <a:rPr lang="zh-CN" altLang="en-US" sz="3200" dirty="0">
                <a:solidFill>
                  <a:srgbClr val="FF0000"/>
                </a:solidFill>
                <a:latin typeface="Arial" panose="020B0604020202020204" pitchFamily="34" charset="0"/>
                <a:ea typeface="宋体" panose="02010600030101010101" pitchFamily="2" charset="-122"/>
              </a:rPr>
              <a:t>英文</a:t>
            </a:r>
            <a:r>
              <a:rPr lang="zh-CN" altLang="en-US" sz="3200" dirty="0">
                <a:solidFill>
                  <a:schemeClr val="tx1"/>
                </a:solidFill>
                <a:latin typeface="Arial" panose="020B0604020202020204" pitchFamily="34" charset="0"/>
                <a:ea typeface="宋体" panose="02010600030101010101" pitchFamily="2" charset="-122"/>
              </a:rPr>
              <a:t>更容易找到；</a:t>
            </a:r>
            <a:endParaRPr lang="en-US" altLang="zh-CN" sz="3200">
              <a:solidFill>
                <a:schemeClr val="tx1"/>
              </a:solidFill>
              <a:latin typeface="Arial" panose="020B0604020202020204" pitchFamily="34" charset="0"/>
              <a:ea typeface="宋体" panose="02010600030101010101" pitchFamily="2" charset="-122"/>
            </a:endParaRPr>
          </a:p>
          <a:p>
            <a:pPr marL="914400" lvl="1" indent="-457200" algn="ctr"/>
            <a:r>
              <a:rPr lang="zh-CN" altLang="en-US" sz="3200" dirty="0">
                <a:solidFill>
                  <a:schemeClr val="tx1"/>
                </a:solidFill>
                <a:latin typeface="Arial" panose="020B0604020202020204" pitchFamily="34" charset="0"/>
                <a:ea typeface="宋体" panose="02010600030101010101" pitchFamily="2" charset="-122"/>
              </a:rPr>
              <a:t>限定</a:t>
            </a:r>
            <a:r>
              <a:rPr lang="zh-CN" altLang="en-US" sz="3200" dirty="0">
                <a:solidFill>
                  <a:srgbClr val="FF0000"/>
                </a:solidFill>
                <a:latin typeface="Arial" panose="020B0604020202020204" pitchFamily="34" charset="0"/>
                <a:ea typeface="宋体" panose="02010600030101010101" pitchFamily="2" charset="-122"/>
              </a:rPr>
              <a:t>文档类型 </a:t>
            </a:r>
            <a:r>
              <a:rPr lang="en-US" altLang="zh-CN" sz="3200">
                <a:solidFill>
                  <a:schemeClr val="tx1"/>
                </a:solidFill>
                <a:latin typeface="Arial" panose="020B0604020202020204" pitchFamily="34" charset="0"/>
                <a:ea typeface="宋体" panose="02010600030101010101" pitchFamily="2" charset="-122"/>
              </a:rPr>
              <a:t>(</a:t>
            </a:r>
            <a:r>
              <a:rPr lang="en-US" altLang="zh-CN" sz="3200" err="1">
                <a:solidFill>
                  <a:schemeClr val="tx1"/>
                </a:solidFill>
                <a:latin typeface="Arial" panose="020B0604020202020204" pitchFamily="34" charset="0"/>
                <a:ea typeface="宋体" panose="02010600030101010101" pitchFamily="2" charset="-122"/>
                <a:sym typeface="Wingdings" panose="05000000000000000000" pitchFamily="2" charset="2"/>
              </a:rPr>
              <a:t>pdf,doc,xls,ppt,rtf</a:t>
            </a:r>
            <a:r>
              <a:rPr lang="en-US" altLang="zh-CN" sz="3200">
                <a:solidFill>
                  <a:schemeClr val="tx1"/>
                </a:solidFill>
                <a:latin typeface="Arial" panose="020B0604020202020204" pitchFamily="34" charset="0"/>
                <a:ea typeface="宋体" panose="02010600030101010101" pitchFamily="2" charset="-122"/>
              </a:rPr>
              <a:t>)</a:t>
            </a:r>
            <a:r>
              <a:rPr lang="zh-CN" altLang="en-US" sz="3200" dirty="0">
                <a:solidFill>
                  <a:schemeClr val="tx1"/>
                </a:solidFill>
                <a:latin typeface="Arial" panose="020B0604020202020204" pitchFamily="34" charset="0"/>
                <a:ea typeface="宋体" panose="02010600030101010101" pitchFamily="2" charset="-122"/>
              </a:rPr>
              <a:t>，可以更快速、准确的找到；</a:t>
            </a:r>
            <a:endParaRPr lang="en-US" altLang="zh-CN" sz="3200">
              <a:solidFill>
                <a:schemeClr val="tx1"/>
              </a:solidFill>
              <a:latin typeface="Arial" panose="020B0604020202020204" pitchFamily="34" charset="0"/>
              <a:ea typeface="宋体" panose="02010600030101010101" pitchFamily="2" charset="-122"/>
            </a:endParaRPr>
          </a:p>
          <a:p>
            <a:pPr marL="914400" lvl="1" indent="-457200" algn="ctr"/>
            <a:r>
              <a:rPr lang="zh-CN" altLang="en-US" sz="3200" dirty="0">
                <a:solidFill>
                  <a:schemeClr val="tx1"/>
                </a:solidFill>
                <a:latin typeface="Arial" panose="020B0604020202020204" pitchFamily="34" charset="0"/>
                <a:ea typeface="宋体" panose="02010600030101010101" pitchFamily="2" charset="-122"/>
              </a:rPr>
              <a:t>报告类资料，可以去发布单位找，即</a:t>
            </a:r>
            <a:r>
              <a:rPr lang="zh-CN" altLang="en-US" sz="3200" dirty="0">
                <a:solidFill>
                  <a:srgbClr val="FF0000"/>
                </a:solidFill>
                <a:latin typeface="Arial" panose="020B0604020202020204" pitchFamily="34" charset="0"/>
                <a:ea typeface="宋体" panose="02010600030101010101" pitchFamily="2" charset="-122"/>
              </a:rPr>
              <a:t>源头寻找</a:t>
            </a:r>
            <a:r>
              <a:rPr lang="zh-CN" altLang="en-US" sz="3200" dirty="0">
                <a:solidFill>
                  <a:schemeClr val="tx1"/>
                </a:solidFill>
                <a:latin typeface="Arial" panose="020B0604020202020204" pitchFamily="34" charset="0"/>
                <a:ea typeface="宋体" panose="02010600030101010101" pitchFamily="2" charset="-122"/>
              </a:rPr>
              <a:t>；</a:t>
            </a:r>
            <a:endParaRPr lang="en-US" altLang="zh-CN" sz="3200">
              <a:solidFill>
                <a:schemeClr val="tx1"/>
              </a:solidFill>
              <a:latin typeface="Arial" panose="020B0604020202020204" pitchFamily="34" charset="0"/>
              <a:ea typeface="宋体" panose="02010600030101010101" pitchFamily="2" charset="-122"/>
            </a:endParaRPr>
          </a:p>
          <a:p>
            <a:pPr marL="914400" lvl="1" indent="-457200" algn="ctr"/>
            <a:r>
              <a:rPr lang="zh-CN" altLang="en-US" sz="3200" dirty="0">
                <a:solidFill>
                  <a:schemeClr val="tx1"/>
                </a:solidFill>
                <a:latin typeface="Arial" panose="020B0604020202020204" pitchFamily="34" charset="0"/>
                <a:ea typeface="宋体" panose="02010600030101010101" pitchFamily="2" charset="-122"/>
              </a:rPr>
              <a:t>在网站发帖求助可行，但是等待时间太长，建议主动寻找。</a:t>
            </a:r>
            <a:endParaRPr lang="zh-CN" altLang="en-US" sz="3200" dirty="0">
              <a:solidFill>
                <a:schemeClr val="tx1"/>
              </a:solidFill>
              <a:latin typeface="Arial" panose="020B0604020202020204" pitchFamily="34" charset="0"/>
              <a:ea typeface="宋体" panose="02010600030101010101" pitchFamily="2" charset="-122"/>
            </a:endParaRPr>
          </a:p>
          <a:p>
            <a:pPr>
              <a:spcAft>
                <a:spcPts val="1200"/>
              </a:spcAft>
              <a:buFont typeface="Wingdings" panose="05000000000000000000" pitchFamily="2" charset="2"/>
              <a:buChar char="p"/>
            </a:pPr>
            <a:endParaRPr lang="en-US" altLang="zh-CN" sz="2800" b="1">
              <a:solidFill>
                <a:schemeClr val="tx1"/>
              </a:solidFill>
              <a:latin typeface="Arial" panose="020B0604020202020204" pitchFamily="34" charset="0"/>
              <a:ea typeface="宋体" panose="02010600030101010101" pitchFamily="2" charset="-122"/>
            </a:endParaRPr>
          </a:p>
        </p:txBody>
      </p:sp>
      <p:sp>
        <p:nvSpPr>
          <p:cNvPr id="2" name="文本框 1"/>
          <p:cNvSpPr txBox="1"/>
          <p:nvPr/>
        </p:nvSpPr>
        <p:spPr>
          <a:xfrm>
            <a:off x="1136650" y="313690"/>
            <a:ext cx="2461895" cy="645160"/>
          </a:xfrm>
          <a:prstGeom prst="rect">
            <a:avLst/>
          </a:prstGeom>
          <a:noFill/>
        </p:spPr>
        <p:txBody>
          <a:bodyPr wrap="square" rtlCol="0" anchor="t">
            <a:spAutoFit/>
          </a:bodyPr>
          <a:p>
            <a:r>
              <a:rPr lang="zh-CN" altLang="en-US" sz="3600" b="1" dirty="0">
                <a:solidFill>
                  <a:srgbClr val="AE1517"/>
                </a:solidFill>
                <a:ea typeface="宋体" panose="02010600030101010101" pitchFamily="2" charset="-122"/>
                <a:sym typeface="+mn-ea"/>
              </a:rPr>
              <a:t>小结</a:t>
            </a:r>
            <a:endParaRPr lang="zh-CN" altLang="en-US" sz="3600" b="1" dirty="0">
              <a:solidFill>
                <a:srgbClr val="AE1517"/>
              </a:solidFill>
              <a:ea typeface="宋体" panose="02010600030101010101" pitchFamily="2" charset="-122"/>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521" name="Picture 9" descr="150px-Open_Access_logo_PLoS_white"/>
          <p:cNvPicPr>
            <a:picLocks noChangeAspect="1"/>
          </p:cNvPicPr>
          <p:nvPr/>
        </p:nvPicPr>
        <p:blipFill>
          <a:blip r:embed="rId1"/>
          <a:stretch>
            <a:fillRect/>
          </a:stretch>
        </p:blipFill>
        <p:spPr>
          <a:xfrm>
            <a:off x="4078675" y="1412875"/>
            <a:ext cx="1428750" cy="2228850"/>
          </a:xfrm>
          <a:prstGeom prst="rect">
            <a:avLst/>
          </a:prstGeom>
          <a:noFill/>
          <a:ln w="9525">
            <a:noFill/>
          </a:ln>
        </p:spPr>
      </p:pic>
      <p:sp>
        <p:nvSpPr>
          <p:cNvPr id="107522" name="Rectangle 11"/>
          <p:cNvSpPr/>
          <p:nvPr/>
        </p:nvSpPr>
        <p:spPr>
          <a:xfrm>
            <a:off x="3718313" y="3789363"/>
            <a:ext cx="2418080" cy="583565"/>
          </a:xfrm>
          <a:prstGeom prst="rect">
            <a:avLst/>
          </a:prstGeom>
          <a:noFill/>
          <a:ln w="28575">
            <a:noFill/>
          </a:ln>
        </p:spPr>
        <p:txBody>
          <a:bodyPr wrap="none" anchor="t">
            <a:spAutoFit/>
          </a:bodyPr>
          <a:p>
            <a:r>
              <a:rPr lang="en-US" altLang="zh-CN" sz="3200">
                <a:ln w="6600">
                  <a:solidFill>
                    <a:schemeClr val="accent2"/>
                  </a:solidFill>
                  <a:prstDash val="solid"/>
                </a:ln>
                <a:solidFill>
                  <a:srgbClr val="FFFFFF"/>
                </a:solidFill>
                <a:effectLst>
                  <a:outerShdw dist="38100" dir="2700000" algn="tl" rotWithShape="0">
                    <a:schemeClr val="accent2"/>
                  </a:outerShdw>
                </a:effectLst>
                <a:latin typeface="Perpetua" pitchFamily="18" charset="0"/>
                <a:ea typeface="宋体" panose="02010600030101010101" pitchFamily="2" charset="-122"/>
              </a:rPr>
              <a:t>Open Access</a:t>
            </a:r>
            <a:endParaRPr lang="en-US" altLang="zh-CN" sz="3200">
              <a:ln w="6600">
                <a:solidFill>
                  <a:schemeClr val="accent2"/>
                </a:solidFill>
                <a:prstDash val="solid"/>
              </a:ln>
              <a:solidFill>
                <a:srgbClr val="FFFFFF"/>
              </a:solidFill>
              <a:effectLst>
                <a:outerShdw dist="38100" dir="2700000" algn="tl" rotWithShape="0">
                  <a:schemeClr val="accent2"/>
                </a:outerShdw>
              </a:effectLst>
              <a:latin typeface="Perpetua" pitchFamily="18" charset="0"/>
              <a:ea typeface="宋体" panose="02010600030101010101" pitchFamily="2" charset="-122"/>
            </a:endParaRPr>
          </a:p>
        </p:txBody>
      </p:sp>
      <p:sp>
        <p:nvSpPr>
          <p:cNvPr id="107523" name="Text Box 14"/>
          <p:cNvSpPr txBox="1"/>
          <p:nvPr/>
        </p:nvSpPr>
        <p:spPr>
          <a:xfrm>
            <a:off x="6166238" y="1268413"/>
            <a:ext cx="4321175" cy="3192145"/>
          </a:xfrm>
          <a:prstGeom prst="rect">
            <a:avLst/>
          </a:prstGeom>
          <a:noFill/>
          <a:ln w="28575">
            <a:noFill/>
          </a:ln>
        </p:spPr>
        <p:txBody>
          <a:bodyPr anchor="t">
            <a:spAutoFit/>
          </a:bodyPr>
          <a:p>
            <a:pPr>
              <a:lnSpc>
                <a:spcPct val="150000"/>
              </a:lnSpc>
              <a:spcBef>
                <a:spcPct val="30000"/>
              </a:spcBef>
            </a:pPr>
            <a:r>
              <a:rPr lang="zh-CN" altLang="en-US" sz="2400" dirty="0">
                <a:ln w="22225">
                  <a:solidFill>
                    <a:schemeClr val="accent2"/>
                  </a:solidFill>
                  <a:prstDash val="solid"/>
                </a:ln>
                <a:solidFill>
                  <a:schemeClr val="accent2">
                    <a:lumMod val="40000"/>
                    <a:lumOff val="60000"/>
                  </a:schemeClr>
                </a:solidFill>
                <a:effectLst/>
                <a:latin typeface="Perpetua" pitchFamily="18" charset="0"/>
                <a:ea typeface="宋体" panose="02010600030101010101" pitchFamily="2" charset="-122"/>
              </a:rPr>
              <a:t>开放存取是一种学术信息共享的自由理念和出版机制</a:t>
            </a:r>
            <a:endParaRPr lang="zh-CN" altLang="en-US" sz="2400" dirty="0">
              <a:ln w="22225">
                <a:solidFill>
                  <a:schemeClr val="accent2"/>
                </a:solidFill>
                <a:prstDash val="solid"/>
              </a:ln>
              <a:solidFill>
                <a:schemeClr val="accent2">
                  <a:lumMod val="40000"/>
                  <a:lumOff val="60000"/>
                </a:schemeClr>
              </a:solidFill>
              <a:effectLst/>
              <a:latin typeface="Perpetua" pitchFamily="18" charset="0"/>
              <a:ea typeface="宋体" panose="02010600030101010101" pitchFamily="2" charset="-122"/>
            </a:endParaRPr>
          </a:p>
          <a:p>
            <a:pPr>
              <a:lnSpc>
                <a:spcPct val="150000"/>
              </a:lnSpc>
              <a:spcBef>
                <a:spcPct val="30000"/>
              </a:spcBef>
              <a:buClr>
                <a:srgbClr val="F46A02"/>
              </a:buClr>
              <a:buChar char="•"/>
            </a:pPr>
            <a:r>
              <a:rPr lang="zh-CN" altLang="en-US" sz="2400" dirty="0">
                <a:ln w="22225">
                  <a:solidFill>
                    <a:schemeClr val="accent2"/>
                  </a:solidFill>
                  <a:prstDash val="solid"/>
                </a:ln>
                <a:solidFill>
                  <a:schemeClr val="accent2">
                    <a:lumMod val="40000"/>
                    <a:lumOff val="60000"/>
                  </a:schemeClr>
                </a:solidFill>
                <a:effectLst/>
                <a:latin typeface="Perpetua" pitchFamily="18" charset="0"/>
                <a:ea typeface="宋体" panose="02010600030101010101" pitchFamily="2" charset="-122"/>
              </a:rPr>
              <a:t>学术成果无障碍传播</a:t>
            </a:r>
            <a:endParaRPr lang="zh-CN" altLang="en-US" sz="2400" dirty="0">
              <a:ln w="22225">
                <a:solidFill>
                  <a:schemeClr val="accent2"/>
                </a:solidFill>
                <a:prstDash val="solid"/>
              </a:ln>
              <a:solidFill>
                <a:schemeClr val="accent2">
                  <a:lumMod val="40000"/>
                  <a:lumOff val="60000"/>
                </a:schemeClr>
              </a:solidFill>
              <a:effectLst/>
              <a:latin typeface="Perpetua" pitchFamily="18" charset="0"/>
              <a:ea typeface="宋体" panose="02010600030101010101" pitchFamily="2" charset="-122"/>
            </a:endParaRPr>
          </a:p>
          <a:p>
            <a:pPr>
              <a:lnSpc>
                <a:spcPct val="150000"/>
              </a:lnSpc>
              <a:spcBef>
                <a:spcPct val="30000"/>
              </a:spcBef>
              <a:buClr>
                <a:srgbClr val="F46A02"/>
              </a:buClr>
              <a:buChar char="•"/>
            </a:pPr>
            <a:r>
              <a:rPr lang="zh-CN" altLang="en-US" sz="2400" dirty="0">
                <a:ln w="22225">
                  <a:solidFill>
                    <a:schemeClr val="accent2"/>
                  </a:solidFill>
                  <a:prstDash val="solid"/>
                </a:ln>
                <a:solidFill>
                  <a:schemeClr val="accent2">
                    <a:lumMod val="40000"/>
                    <a:lumOff val="60000"/>
                  </a:schemeClr>
                </a:solidFill>
                <a:effectLst/>
                <a:latin typeface="Perpetua" pitchFamily="18" charset="0"/>
                <a:ea typeface="宋体" panose="02010600030101010101" pitchFamily="2" charset="-122"/>
              </a:rPr>
              <a:t>任何人、任何地点、任何时间</a:t>
            </a:r>
            <a:endParaRPr lang="zh-CN" altLang="en-US" sz="2400" dirty="0">
              <a:ln w="22225">
                <a:solidFill>
                  <a:schemeClr val="accent2"/>
                </a:solidFill>
                <a:prstDash val="solid"/>
              </a:ln>
              <a:solidFill>
                <a:schemeClr val="accent2">
                  <a:lumMod val="40000"/>
                  <a:lumOff val="60000"/>
                </a:schemeClr>
              </a:solidFill>
              <a:effectLst/>
              <a:latin typeface="Perpetua" pitchFamily="18" charset="0"/>
              <a:ea typeface="宋体" panose="02010600030101010101" pitchFamily="2" charset="-122"/>
            </a:endParaRPr>
          </a:p>
          <a:p>
            <a:pPr>
              <a:lnSpc>
                <a:spcPct val="150000"/>
              </a:lnSpc>
              <a:spcBef>
                <a:spcPct val="30000"/>
              </a:spcBef>
              <a:buClr>
                <a:srgbClr val="F46A02"/>
              </a:buClr>
              <a:buChar char="•"/>
            </a:pPr>
            <a:r>
              <a:rPr lang="zh-CN" altLang="en-US" sz="2400" dirty="0">
                <a:ln w="22225">
                  <a:solidFill>
                    <a:schemeClr val="accent2"/>
                  </a:solidFill>
                  <a:prstDash val="solid"/>
                </a:ln>
                <a:solidFill>
                  <a:schemeClr val="accent2">
                    <a:lumMod val="40000"/>
                    <a:lumOff val="60000"/>
                  </a:schemeClr>
                </a:solidFill>
                <a:effectLst/>
                <a:latin typeface="Perpetua" pitchFamily="18" charset="0"/>
                <a:ea typeface="宋体" panose="02010600030101010101" pitchFamily="2" charset="-122"/>
              </a:rPr>
              <a:t>平等免费</a:t>
            </a:r>
            <a:endParaRPr lang="zh-CN" altLang="en-US" sz="2400" dirty="0">
              <a:ln w="22225">
                <a:solidFill>
                  <a:schemeClr val="accent2"/>
                </a:solidFill>
                <a:prstDash val="solid"/>
              </a:ln>
              <a:solidFill>
                <a:schemeClr val="accent2">
                  <a:lumMod val="40000"/>
                  <a:lumOff val="60000"/>
                </a:schemeClr>
              </a:solidFill>
              <a:effectLst/>
              <a:latin typeface="Perpetua" pitchFamily="18" charset="0"/>
              <a:ea typeface="宋体" panose="02010600030101010101" pitchFamily="2" charset="-122"/>
            </a:endParaRPr>
          </a:p>
        </p:txBody>
      </p:sp>
      <p:sp>
        <p:nvSpPr>
          <p:cNvPr id="2" name="文本框 1"/>
          <p:cNvSpPr txBox="1"/>
          <p:nvPr/>
        </p:nvSpPr>
        <p:spPr>
          <a:xfrm>
            <a:off x="1108710" y="276860"/>
            <a:ext cx="3208655" cy="583565"/>
          </a:xfrm>
          <a:prstGeom prst="rect">
            <a:avLst/>
          </a:prstGeom>
          <a:noFill/>
        </p:spPr>
        <p:txBody>
          <a:bodyPr wrap="none" rtlCol="0" anchor="t">
            <a:spAutoFit/>
          </a:bodyPr>
          <a:p>
            <a:r>
              <a:rPr lang="zh-CN" altLang="en-US" sz="3200" dirty="0">
                <a:ln w="22225">
                  <a:solidFill>
                    <a:schemeClr val="accent2"/>
                  </a:solidFill>
                  <a:prstDash val="solid"/>
                </a:ln>
                <a:solidFill>
                  <a:srgbClr val="AE1517"/>
                </a:solidFill>
                <a:effectLst/>
                <a:ea typeface="宋体" panose="02010600030101010101" pitchFamily="2" charset="-122"/>
                <a:sym typeface="+mn-ea"/>
              </a:rPr>
              <a:t>网络免费</a:t>
            </a:r>
            <a:r>
              <a:rPr lang="en-US" altLang="zh-CN" sz="3200">
                <a:ln w="22225">
                  <a:solidFill>
                    <a:schemeClr val="accent2"/>
                  </a:solidFill>
                  <a:prstDash val="solid"/>
                </a:ln>
                <a:solidFill>
                  <a:srgbClr val="AE1517"/>
                </a:solidFill>
                <a:effectLst/>
                <a:ea typeface="宋体" panose="02010600030101010101" pitchFamily="2" charset="-122"/>
                <a:sym typeface="+mn-ea"/>
              </a:rPr>
              <a:t>OA</a:t>
            </a:r>
            <a:r>
              <a:rPr lang="zh-CN" altLang="en-US" sz="3200" dirty="0">
                <a:ln w="22225">
                  <a:solidFill>
                    <a:schemeClr val="accent2"/>
                  </a:solidFill>
                  <a:prstDash val="solid"/>
                </a:ln>
                <a:solidFill>
                  <a:srgbClr val="AE1517"/>
                </a:solidFill>
                <a:effectLst/>
                <a:ea typeface="宋体" panose="02010600030101010101" pitchFamily="2" charset="-122"/>
                <a:sym typeface="+mn-ea"/>
              </a:rPr>
              <a:t>资源</a:t>
            </a:r>
            <a:endParaRPr lang="zh-CN" altLang="en-US" sz="3200" dirty="0">
              <a:ln w="22225">
                <a:solidFill>
                  <a:schemeClr val="accent2"/>
                </a:solidFill>
                <a:prstDash val="solid"/>
              </a:ln>
              <a:solidFill>
                <a:srgbClr val="AE1517"/>
              </a:solidFill>
              <a:effectLst/>
              <a:ea typeface="宋体" panose="02010600030101010101" pitchFamily="2" charset="-122"/>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82" name="Picture 27" descr="QQ截图20150321111900"/>
          <p:cNvPicPr>
            <a:picLocks noChangeAspect="1"/>
          </p:cNvPicPr>
          <p:nvPr/>
        </p:nvPicPr>
        <p:blipFill>
          <a:blip r:embed="rId1"/>
          <a:srcRect l="1768" b="2158"/>
          <a:stretch>
            <a:fillRect/>
          </a:stretch>
        </p:blipFill>
        <p:spPr>
          <a:xfrm>
            <a:off x="1773308" y="762318"/>
            <a:ext cx="3967162" cy="792162"/>
          </a:xfrm>
          <a:prstGeom prst="rect">
            <a:avLst/>
          </a:prstGeom>
          <a:noFill/>
          <a:ln w="9525">
            <a:noFill/>
          </a:ln>
        </p:spPr>
      </p:pic>
      <p:pic>
        <p:nvPicPr>
          <p:cNvPr id="181276" name="Picture 28" descr="B5011A60DCD74003D8F91769AE1AEDE1"/>
          <p:cNvPicPr>
            <a:picLocks noChangeAspect="1"/>
          </p:cNvPicPr>
          <p:nvPr/>
        </p:nvPicPr>
        <p:blipFill>
          <a:blip r:embed="rId2"/>
          <a:srcRect l="22682" r="48454" b="1537"/>
          <a:stretch>
            <a:fillRect/>
          </a:stretch>
        </p:blipFill>
        <p:spPr>
          <a:xfrm>
            <a:off x="1486288" y="1916113"/>
            <a:ext cx="2016125" cy="2951162"/>
          </a:xfrm>
          <a:prstGeom prst="rect">
            <a:avLst/>
          </a:prstGeom>
          <a:noFill/>
          <a:ln w="9525">
            <a:noFill/>
          </a:ln>
        </p:spPr>
      </p:pic>
      <p:pic>
        <p:nvPicPr>
          <p:cNvPr id="181277" name="Picture 29" descr="B5011A60DCD74003D8F91769AE1AEDE1"/>
          <p:cNvPicPr>
            <a:picLocks noChangeAspect="1"/>
          </p:cNvPicPr>
          <p:nvPr/>
        </p:nvPicPr>
        <p:blipFill>
          <a:blip r:embed="rId2"/>
          <a:srcRect l="51546" r="28864" b="-900"/>
          <a:stretch>
            <a:fillRect/>
          </a:stretch>
        </p:blipFill>
        <p:spPr>
          <a:xfrm>
            <a:off x="5374075" y="1916113"/>
            <a:ext cx="1368425" cy="3024187"/>
          </a:xfrm>
          <a:prstGeom prst="rect">
            <a:avLst/>
          </a:prstGeom>
          <a:noFill/>
          <a:ln w="9525">
            <a:noFill/>
          </a:ln>
        </p:spPr>
      </p:pic>
      <p:pic>
        <p:nvPicPr>
          <p:cNvPr id="181278" name="Picture 30" descr="B5011A60DCD74003D8F91769AE1AEDE1"/>
          <p:cNvPicPr>
            <a:picLocks noChangeAspect="1"/>
          </p:cNvPicPr>
          <p:nvPr/>
        </p:nvPicPr>
        <p:blipFill>
          <a:blip r:embed="rId2"/>
          <a:srcRect l="72159" r="3091" b="-900"/>
          <a:stretch>
            <a:fillRect/>
          </a:stretch>
        </p:blipFill>
        <p:spPr>
          <a:xfrm>
            <a:off x="3573850" y="1916113"/>
            <a:ext cx="1728788" cy="3024187"/>
          </a:xfrm>
          <a:prstGeom prst="rect">
            <a:avLst/>
          </a:prstGeom>
          <a:noFill/>
          <a:ln w="9525">
            <a:noFill/>
          </a:ln>
        </p:spPr>
      </p:pic>
      <p:sp>
        <p:nvSpPr>
          <p:cNvPr id="181279" name="Text Box 31"/>
          <p:cNvSpPr txBox="1"/>
          <p:nvPr/>
        </p:nvSpPr>
        <p:spPr>
          <a:xfrm>
            <a:off x="1773625" y="2133600"/>
            <a:ext cx="1439863" cy="583565"/>
          </a:xfrm>
          <a:prstGeom prst="rect">
            <a:avLst/>
          </a:prstGeom>
          <a:solidFill>
            <a:schemeClr val="bg1"/>
          </a:solid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1600" dirty="0"/>
              <a:t>终于发表一篇论文</a:t>
            </a:r>
            <a:endParaRPr lang="zh-CN" altLang="en-US" sz="1600" dirty="0"/>
          </a:p>
        </p:txBody>
      </p:sp>
      <p:sp>
        <p:nvSpPr>
          <p:cNvPr id="181280" name="Text Box 32"/>
          <p:cNvSpPr txBox="1"/>
          <p:nvPr/>
        </p:nvSpPr>
        <p:spPr>
          <a:xfrm>
            <a:off x="3718313" y="2060575"/>
            <a:ext cx="1511300" cy="583565"/>
          </a:xfrm>
          <a:prstGeom prst="rect">
            <a:avLst/>
          </a:prstGeom>
          <a:solidFill>
            <a:schemeClr val="bg1"/>
          </a:solid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1600" dirty="0"/>
              <a:t>下载自己的论文也要付费？</a:t>
            </a:r>
            <a:endParaRPr lang="zh-CN" altLang="en-US" sz="1600" dirty="0"/>
          </a:p>
        </p:txBody>
      </p:sp>
      <p:sp>
        <p:nvSpPr>
          <p:cNvPr id="181281" name="Text Box 33"/>
          <p:cNvSpPr txBox="1"/>
          <p:nvPr/>
        </p:nvSpPr>
        <p:spPr>
          <a:xfrm>
            <a:off x="5445513" y="2468563"/>
            <a:ext cx="1236662" cy="337185"/>
          </a:xfrm>
          <a:prstGeom prst="rect">
            <a:avLst/>
          </a:prstGeom>
          <a:solidFill>
            <a:schemeClr val="bg1"/>
          </a:solidFill>
          <a:ln w="2857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1600" dirty="0"/>
              <a:t>太任性了</a:t>
            </a:r>
            <a:endParaRPr lang="zh-CN" altLang="en-US" sz="1600" dirty="0"/>
          </a:p>
        </p:txBody>
      </p:sp>
      <p:sp>
        <p:nvSpPr>
          <p:cNvPr id="181282" name="Rectangle 34"/>
          <p:cNvSpPr/>
          <p:nvPr/>
        </p:nvSpPr>
        <p:spPr>
          <a:xfrm>
            <a:off x="6850450" y="156210"/>
            <a:ext cx="3816350" cy="6739255"/>
          </a:xfrm>
          <a:prstGeom prst="rect">
            <a:avLst/>
          </a:prstGeom>
          <a:noFill/>
          <a:ln w="28575">
            <a:noFill/>
          </a:ln>
        </p:spPr>
        <p:txBody>
          <a:bodyPr anchor="ct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t>杂志社版权页声明 </a:t>
            </a:r>
            <a:r>
              <a:rPr lang="en-US" altLang="zh-CN" sz="2400" dirty="0"/>
              <a:t>:</a:t>
            </a:r>
            <a:br>
              <a:rPr lang="en-US" altLang="zh-CN" sz="2400" dirty="0"/>
            </a:br>
            <a:r>
              <a:rPr lang="en-US" altLang="zh-CN" sz="2400" dirty="0"/>
              <a:t>    </a:t>
            </a:r>
            <a:r>
              <a:rPr lang="zh-CN" altLang="en-US" sz="2400" dirty="0"/>
              <a:t>论文授权意见</a:t>
            </a:r>
            <a:r>
              <a:rPr lang="en-US" altLang="zh-CN" sz="2400" dirty="0"/>
              <a:t>:</a:t>
            </a:r>
            <a:r>
              <a:rPr lang="zh-CN" altLang="en-US" sz="2400" dirty="0"/>
              <a:t>我们同意将本文的使用授权予</a:t>
            </a:r>
            <a:r>
              <a:rPr lang="en-US" altLang="en-US" sz="2400" dirty="0"/>
              <a:t>×</a:t>
            </a:r>
            <a:r>
              <a:rPr lang="zh-CN" altLang="en-US" sz="2400" dirty="0"/>
              <a:t>杂志社， 并对贵刊以电子期刊 方式使用本文无异议。未经你刊同意，本文的任何部分不得以任何形式转载使用。</a:t>
            </a:r>
            <a:br>
              <a:rPr lang="zh-CN" altLang="en-US" sz="2400" dirty="0"/>
            </a:br>
            <a:r>
              <a:rPr lang="zh-CN" altLang="en-US" sz="2400" dirty="0"/>
              <a:t>    本刊已许可中国学术期刊电子杂志社在中国知网及其系列数据库产品中以数字化方式复制、汇编、发行、信息网络传播本刊全文。 该社</a:t>
            </a:r>
            <a:r>
              <a:rPr lang="zh-CN" altLang="en-US" sz="2400" dirty="0">
                <a:solidFill>
                  <a:srgbClr val="F46A02"/>
                </a:solidFill>
              </a:rPr>
              <a:t>著作权使用费</a:t>
            </a:r>
            <a:r>
              <a:rPr lang="zh-CN" altLang="en-US" sz="2400" dirty="0"/>
              <a:t>与本刊</a:t>
            </a:r>
            <a:r>
              <a:rPr lang="zh-CN" altLang="en-US" sz="2400" dirty="0">
                <a:solidFill>
                  <a:srgbClr val="F46A02"/>
                </a:solidFill>
              </a:rPr>
              <a:t>稿酬</a:t>
            </a:r>
            <a:r>
              <a:rPr lang="zh-CN" altLang="en-US" sz="2400" dirty="0"/>
              <a:t>一并支付。作者向本刊提交文章发表的行为即视为同意我社上述声明。</a:t>
            </a:r>
            <a:endParaRPr lang="zh-CN" altLang="en-US" sz="2400" dirty="0"/>
          </a:p>
        </p:txBody>
      </p:sp>
      <p:sp>
        <p:nvSpPr>
          <p:cNvPr id="181283" name="Text Box 35"/>
          <p:cNvSpPr txBox="1"/>
          <p:nvPr/>
        </p:nvSpPr>
        <p:spPr>
          <a:xfrm>
            <a:off x="1523435" y="5191125"/>
            <a:ext cx="5364480" cy="1419860"/>
          </a:xfrm>
          <a:prstGeom prst="rect">
            <a:avLst/>
          </a:prstGeom>
          <a:solidFill>
            <a:srgbClr val="92D050"/>
          </a:solidFill>
          <a:ln w="2857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80000"/>
              </a:lnSpc>
              <a:spcBef>
                <a:spcPct val="0"/>
              </a:spcBef>
              <a:buNone/>
            </a:pPr>
            <a:r>
              <a:rPr lang="zh-CN" altLang="en-US" sz="2400" dirty="0">
                <a:solidFill>
                  <a:srgbClr val="F46A02"/>
                </a:solidFill>
              </a:rPr>
              <a:t>国家经费支持产生的成果，全民共有？</a:t>
            </a:r>
            <a:endParaRPr lang="zh-CN" altLang="en-US" sz="2400" dirty="0">
              <a:solidFill>
                <a:srgbClr val="F46A02"/>
              </a:solidFill>
            </a:endParaRPr>
          </a:p>
          <a:p>
            <a:pPr marL="0" lvl="0" indent="0" algn="ctr" eaLnBrk="1" hangingPunct="1">
              <a:lnSpc>
                <a:spcPct val="180000"/>
              </a:lnSpc>
              <a:spcBef>
                <a:spcPct val="0"/>
              </a:spcBef>
              <a:buNone/>
            </a:pPr>
            <a:r>
              <a:rPr lang="zh-CN" altLang="en-US" sz="2400" dirty="0">
                <a:solidFill>
                  <a:srgbClr val="F46A02"/>
                </a:solidFill>
              </a:rPr>
              <a:t>付费阅读，不利于文化、艺术的进步？</a:t>
            </a:r>
            <a:endParaRPr lang="zh-CN" altLang="en-US" sz="2400" dirty="0">
              <a:solidFill>
                <a:srgbClr val="F46A0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1276"/>
                                        </p:tgtEl>
                                        <p:attrNameLst>
                                          <p:attrName>style.visibility</p:attrName>
                                        </p:attrNameLst>
                                      </p:cBhvr>
                                      <p:to>
                                        <p:strVal val="visible"/>
                                      </p:to>
                                    </p:set>
                                    <p:anim calcmode="lin" valueType="num">
                                      <p:cBhvr additive="base">
                                        <p:cTn id="7" dur="500" fill="hold"/>
                                        <p:tgtEl>
                                          <p:spTgt spid="181276"/>
                                        </p:tgtEl>
                                        <p:attrNameLst>
                                          <p:attrName>ppt_x</p:attrName>
                                        </p:attrNameLst>
                                      </p:cBhvr>
                                      <p:tavLst>
                                        <p:tav tm="0">
                                          <p:val>
                                            <p:strVal val="0-#ppt_w/2"/>
                                          </p:val>
                                        </p:tav>
                                        <p:tav tm="100000">
                                          <p:val>
                                            <p:strVal val="#ppt_x"/>
                                          </p:val>
                                        </p:tav>
                                      </p:tavLst>
                                    </p:anim>
                                    <p:anim calcmode="lin" valueType="num">
                                      <p:cBhvr additive="base">
                                        <p:cTn id="8" dur="500" fill="hold"/>
                                        <p:tgtEl>
                                          <p:spTgt spid="18127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1279"/>
                                        </p:tgtEl>
                                        <p:attrNameLst>
                                          <p:attrName>style.visibility</p:attrName>
                                        </p:attrNameLst>
                                      </p:cBhvr>
                                      <p:to>
                                        <p:strVal val="visible"/>
                                      </p:to>
                                    </p:set>
                                    <p:anim calcmode="lin" valueType="num">
                                      <p:cBhvr additive="base">
                                        <p:cTn id="11" dur="500" fill="hold"/>
                                        <p:tgtEl>
                                          <p:spTgt spid="181279"/>
                                        </p:tgtEl>
                                        <p:attrNameLst>
                                          <p:attrName>ppt_x</p:attrName>
                                        </p:attrNameLst>
                                      </p:cBhvr>
                                      <p:tavLst>
                                        <p:tav tm="0">
                                          <p:val>
                                            <p:strVal val="0-#ppt_w/2"/>
                                          </p:val>
                                        </p:tav>
                                        <p:tav tm="100000">
                                          <p:val>
                                            <p:strVal val="#ppt_x"/>
                                          </p:val>
                                        </p:tav>
                                      </p:tavLst>
                                    </p:anim>
                                    <p:anim calcmode="lin" valueType="num">
                                      <p:cBhvr additive="base">
                                        <p:cTn id="12" dur="500" fill="hold"/>
                                        <p:tgtEl>
                                          <p:spTgt spid="18127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81278"/>
                                        </p:tgtEl>
                                        <p:attrNameLst>
                                          <p:attrName>style.visibility</p:attrName>
                                        </p:attrNameLst>
                                      </p:cBhvr>
                                      <p:to>
                                        <p:strVal val="visible"/>
                                      </p:to>
                                    </p:set>
                                    <p:anim calcmode="lin" valueType="num">
                                      <p:cBhvr additive="base">
                                        <p:cTn id="17" dur="500" fill="hold"/>
                                        <p:tgtEl>
                                          <p:spTgt spid="181278"/>
                                        </p:tgtEl>
                                        <p:attrNameLst>
                                          <p:attrName>ppt_x</p:attrName>
                                        </p:attrNameLst>
                                      </p:cBhvr>
                                      <p:tavLst>
                                        <p:tav tm="0">
                                          <p:val>
                                            <p:strVal val="#ppt_x"/>
                                          </p:val>
                                        </p:tav>
                                        <p:tav tm="100000">
                                          <p:val>
                                            <p:strVal val="#ppt_x"/>
                                          </p:val>
                                        </p:tav>
                                      </p:tavLst>
                                    </p:anim>
                                    <p:anim calcmode="lin" valueType="num">
                                      <p:cBhvr additive="base">
                                        <p:cTn id="18" dur="500" fill="hold"/>
                                        <p:tgtEl>
                                          <p:spTgt spid="181278"/>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81280"/>
                                        </p:tgtEl>
                                        <p:attrNameLst>
                                          <p:attrName>style.visibility</p:attrName>
                                        </p:attrNameLst>
                                      </p:cBhvr>
                                      <p:to>
                                        <p:strVal val="visible"/>
                                      </p:to>
                                    </p:set>
                                    <p:anim calcmode="lin" valueType="num">
                                      <p:cBhvr additive="base">
                                        <p:cTn id="21" dur="500" fill="hold"/>
                                        <p:tgtEl>
                                          <p:spTgt spid="181280"/>
                                        </p:tgtEl>
                                        <p:attrNameLst>
                                          <p:attrName>ppt_x</p:attrName>
                                        </p:attrNameLst>
                                      </p:cBhvr>
                                      <p:tavLst>
                                        <p:tav tm="0">
                                          <p:val>
                                            <p:strVal val="#ppt_x"/>
                                          </p:val>
                                        </p:tav>
                                        <p:tav tm="100000">
                                          <p:val>
                                            <p:strVal val="#ppt_x"/>
                                          </p:val>
                                        </p:tav>
                                      </p:tavLst>
                                    </p:anim>
                                    <p:anim calcmode="lin" valueType="num">
                                      <p:cBhvr additive="base">
                                        <p:cTn id="22" dur="500" fill="hold"/>
                                        <p:tgtEl>
                                          <p:spTgt spid="18128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1277"/>
                                        </p:tgtEl>
                                        <p:attrNameLst>
                                          <p:attrName>style.visibility</p:attrName>
                                        </p:attrNameLst>
                                      </p:cBhvr>
                                      <p:to>
                                        <p:strVal val="visible"/>
                                      </p:to>
                                    </p:set>
                                    <p:anim calcmode="lin" valueType="num">
                                      <p:cBhvr additive="base">
                                        <p:cTn id="27" dur="500" fill="hold"/>
                                        <p:tgtEl>
                                          <p:spTgt spid="181277"/>
                                        </p:tgtEl>
                                        <p:attrNameLst>
                                          <p:attrName>ppt_x</p:attrName>
                                        </p:attrNameLst>
                                      </p:cBhvr>
                                      <p:tavLst>
                                        <p:tav tm="0">
                                          <p:val>
                                            <p:strVal val="#ppt_x"/>
                                          </p:val>
                                        </p:tav>
                                        <p:tav tm="100000">
                                          <p:val>
                                            <p:strVal val="#ppt_x"/>
                                          </p:val>
                                        </p:tav>
                                      </p:tavLst>
                                    </p:anim>
                                    <p:anim calcmode="lin" valueType="num">
                                      <p:cBhvr additive="base">
                                        <p:cTn id="28" dur="500" fill="hold"/>
                                        <p:tgtEl>
                                          <p:spTgt spid="18127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1281"/>
                                        </p:tgtEl>
                                        <p:attrNameLst>
                                          <p:attrName>style.visibility</p:attrName>
                                        </p:attrNameLst>
                                      </p:cBhvr>
                                      <p:to>
                                        <p:strVal val="visible"/>
                                      </p:to>
                                    </p:set>
                                    <p:anim calcmode="lin" valueType="num">
                                      <p:cBhvr additive="base">
                                        <p:cTn id="31" dur="500" fill="hold"/>
                                        <p:tgtEl>
                                          <p:spTgt spid="181281"/>
                                        </p:tgtEl>
                                        <p:attrNameLst>
                                          <p:attrName>ppt_x</p:attrName>
                                        </p:attrNameLst>
                                      </p:cBhvr>
                                      <p:tavLst>
                                        <p:tav tm="0">
                                          <p:val>
                                            <p:strVal val="#ppt_x"/>
                                          </p:val>
                                        </p:tav>
                                        <p:tav tm="100000">
                                          <p:val>
                                            <p:strVal val="#ppt_x"/>
                                          </p:val>
                                        </p:tav>
                                      </p:tavLst>
                                    </p:anim>
                                    <p:anim calcmode="lin" valueType="num">
                                      <p:cBhvr additive="base">
                                        <p:cTn id="32" dur="500" fill="hold"/>
                                        <p:tgtEl>
                                          <p:spTgt spid="18128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81282"/>
                                        </p:tgtEl>
                                        <p:attrNameLst>
                                          <p:attrName>style.visibility</p:attrName>
                                        </p:attrNameLst>
                                      </p:cBhvr>
                                      <p:to>
                                        <p:strVal val="visible"/>
                                      </p:to>
                                    </p:set>
                                    <p:anim calcmode="lin" valueType="num">
                                      <p:cBhvr additive="base">
                                        <p:cTn id="37" dur="500" fill="hold"/>
                                        <p:tgtEl>
                                          <p:spTgt spid="181282"/>
                                        </p:tgtEl>
                                        <p:attrNameLst>
                                          <p:attrName>ppt_x</p:attrName>
                                        </p:attrNameLst>
                                      </p:cBhvr>
                                      <p:tavLst>
                                        <p:tav tm="0">
                                          <p:val>
                                            <p:strVal val="1+#ppt_w/2"/>
                                          </p:val>
                                        </p:tav>
                                        <p:tav tm="100000">
                                          <p:val>
                                            <p:strVal val="#ppt_x"/>
                                          </p:val>
                                        </p:tav>
                                      </p:tavLst>
                                    </p:anim>
                                    <p:anim calcmode="lin" valueType="num">
                                      <p:cBhvr additive="base">
                                        <p:cTn id="38" dur="500" fill="hold"/>
                                        <p:tgtEl>
                                          <p:spTgt spid="18128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81283"/>
                                        </p:tgtEl>
                                        <p:attrNameLst>
                                          <p:attrName>style.visibility</p:attrName>
                                        </p:attrNameLst>
                                      </p:cBhvr>
                                      <p:to>
                                        <p:strVal val="visible"/>
                                      </p:to>
                                    </p:set>
                                    <p:animEffect transition="in" filter="dissolve">
                                      <p:cBhvr>
                                        <p:cTn id="43" dur="500"/>
                                        <p:tgtEl>
                                          <p:spTgt spid="181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79" grpId="0" bldLvl="0" animBg="1"/>
      <p:bldP spid="181280" grpId="0" bldLvl="0" animBg="1"/>
      <p:bldP spid="181281" grpId="0" bldLvl="0" animBg="1"/>
      <p:bldP spid="181282" grpId="0"/>
      <p:bldP spid="181283"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2706" name="Group 24"/>
          <p:cNvGrpSpPr/>
          <p:nvPr/>
        </p:nvGrpSpPr>
        <p:grpSpPr>
          <a:xfrm>
            <a:off x="1702188" y="620713"/>
            <a:ext cx="3903662" cy="762000"/>
            <a:chOff x="113" y="572"/>
            <a:chExt cx="2459" cy="480"/>
          </a:xfrm>
        </p:grpSpPr>
        <p:pic>
          <p:nvPicPr>
            <p:cNvPr id="72714" name="Picture 13" descr="QQ截图20150321123037"/>
            <p:cNvPicPr>
              <a:picLocks noChangeAspect="1"/>
            </p:cNvPicPr>
            <p:nvPr/>
          </p:nvPicPr>
          <p:blipFill>
            <a:blip r:embed="rId1"/>
            <a:stretch>
              <a:fillRect/>
            </a:stretch>
          </p:blipFill>
          <p:spPr>
            <a:xfrm>
              <a:off x="113" y="572"/>
              <a:ext cx="1020" cy="480"/>
            </a:xfrm>
            <a:prstGeom prst="rect">
              <a:avLst/>
            </a:prstGeom>
            <a:noFill/>
            <a:ln w="9525">
              <a:noFill/>
            </a:ln>
          </p:spPr>
        </p:pic>
        <p:pic>
          <p:nvPicPr>
            <p:cNvPr id="72715" name="Picture 15" descr="QQ截图20150321123402"/>
            <p:cNvPicPr>
              <a:picLocks noChangeAspect="1"/>
            </p:cNvPicPr>
            <p:nvPr/>
          </p:nvPicPr>
          <p:blipFill>
            <a:blip r:embed="rId2"/>
            <a:stretch>
              <a:fillRect/>
            </a:stretch>
          </p:blipFill>
          <p:spPr>
            <a:xfrm>
              <a:off x="1111" y="574"/>
              <a:ext cx="247" cy="476"/>
            </a:xfrm>
            <a:prstGeom prst="rect">
              <a:avLst/>
            </a:prstGeom>
            <a:noFill/>
            <a:ln w="9525">
              <a:noFill/>
            </a:ln>
          </p:spPr>
        </p:pic>
        <p:pic>
          <p:nvPicPr>
            <p:cNvPr id="72716" name="Picture 16" descr="QQ截图20150321123402"/>
            <p:cNvPicPr>
              <a:picLocks noChangeAspect="1"/>
            </p:cNvPicPr>
            <p:nvPr/>
          </p:nvPicPr>
          <p:blipFill>
            <a:blip r:embed="rId2"/>
            <a:stretch>
              <a:fillRect/>
            </a:stretch>
          </p:blipFill>
          <p:spPr>
            <a:xfrm>
              <a:off x="1338" y="574"/>
              <a:ext cx="247" cy="476"/>
            </a:xfrm>
            <a:prstGeom prst="rect">
              <a:avLst/>
            </a:prstGeom>
            <a:noFill/>
            <a:ln w="9525">
              <a:noFill/>
            </a:ln>
          </p:spPr>
        </p:pic>
        <p:pic>
          <p:nvPicPr>
            <p:cNvPr id="72717" name="Picture 17" descr="QQ截图20150321123402"/>
            <p:cNvPicPr>
              <a:picLocks noChangeAspect="1"/>
            </p:cNvPicPr>
            <p:nvPr/>
          </p:nvPicPr>
          <p:blipFill>
            <a:blip r:embed="rId2"/>
            <a:stretch>
              <a:fillRect/>
            </a:stretch>
          </p:blipFill>
          <p:spPr>
            <a:xfrm>
              <a:off x="1540" y="574"/>
              <a:ext cx="247" cy="476"/>
            </a:xfrm>
            <a:prstGeom prst="rect">
              <a:avLst/>
            </a:prstGeom>
            <a:noFill/>
            <a:ln w="9525">
              <a:noFill/>
            </a:ln>
          </p:spPr>
        </p:pic>
        <p:pic>
          <p:nvPicPr>
            <p:cNvPr id="72718" name="Picture 18" descr="QQ截图20150321123402"/>
            <p:cNvPicPr>
              <a:picLocks noChangeAspect="1"/>
            </p:cNvPicPr>
            <p:nvPr/>
          </p:nvPicPr>
          <p:blipFill>
            <a:blip r:embed="rId2"/>
            <a:stretch>
              <a:fillRect/>
            </a:stretch>
          </p:blipFill>
          <p:spPr>
            <a:xfrm>
              <a:off x="1781" y="574"/>
              <a:ext cx="247" cy="476"/>
            </a:xfrm>
            <a:prstGeom prst="rect">
              <a:avLst/>
            </a:prstGeom>
            <a:noFill/>
            <a:ln w="9525">
              <a:noFill/>
            </a:ln>
          </p:spPr>
        </p:pic>
        <p:pic>
          <p:nvPicPr>
            <p:cNvPr id="72719" name="Picture 19" descr="QQ截图20150321123402"/>
            <p:cNvPicPr>
              <a:picLocks noChangeAspect="1"/>
            </p:cNvPicPr>
            <p:nvPr/>
          </p:nvPicPr>
          <p:blipFill>
            <a:blip r:embed="rId2"/>
            <a:stretch>
              <a:fillRect/>
            </a:stretch>
          </p:blipFill>
          <p:spPr>
            <a:xfrm>
              <a:off x="1917" y="574"/>
              <a:ext cx="247" cy="476"/>
            </a:xfrm>
            <a:prstGeom prst="rect">
              <a:avLst/>
            </a:prstGeom>
            <a:noFill/>
            <a:ln w="9525">
              <a:noFill/>
            </a:ln>
          </p:spPr>
        </p:pic>
        <p:pic>
          <p:nvPicPr>
            <p:cNvPr id="72720" name="Picture 20" descr="QQ截图20150321123402"/>
            <p:cNvPicPr>
              <a:picLocks noChangeAspect="1"/>
            </p:cNvPicPr>
            <p:nvPr/>
          </p:nvPicPr>
          <p:blipFill>
            <a:blip r:embed="rId2"/>
            <a:stretch>
              <a:fillRect/>
            </a:stretch>
          </p:blipFill>
          <p:spPr>
            <a:xfrm>
              <a:off x="2053" y="574"/>
              <a:ext cx="247" cy="476"/>
            </a:xfrm>
            <a:prstGeom prst="rect">
              <a:avLst/>
            </a:prstGeom>
            <a:noFill/>
            <a:ln w="9525">
              <a:noFill/>
            </a:ln>
          </p:spPr>
        </p:pic>
        <p:pic>
          <p:nvPicPr>
            <p:cNvPr id="72721" name="Picture 21" descr="QQ截图20150321123402"/>
            <p:cNvPicPr>
              <a:picLocks noChangeAspect="1"/>
            </p:cNvPicPr>
            <p:nvPr/>
          </p:nvPicPr>
          <p:blipFill>
            <a:blip r:embed="rId2"/>
            <a:stretch>
              <a:fillRect/>
            </a:stretch>
          </p:blipFill>
          <p:spPr>
            <a:xfrm>
              <a:off x="2189" y="574"/>
              <a:ext cx="247" cy="476"/>
            </a:xfrm>
            <a:prstGeom prst="rect">
              <a:avLst/>
            </a:prstGeom>
            <a:noFill/>
            <a:ln w="9525">
              <a:noFill/>
            </a:ln>
          </p:spPr>
        </p:pic>
        <p:pic>
          <p:nvPicPr>
            <p:cNvPr id="72722" name="Picture 22" descr="QQ截图20150321123402"/>
            <p:cNvPicPr>
              <a:picLocks noChangeAspect="1"/>
            </p:cNvPicPr>
            <p:nvPr/>
          </p:nvPicPr>
          <p:blipFill>
            <a:blip r:embed="rId2"/>
            <a:stretch>
              <a:fillRect/>
            </a:stretch>
          </p:blipFill>
          <p:spPr>
            <a:xfrm>
              <a:off x="2325" y="574"/>
              <a:ext cx="247" cy="476"/>
            </a:xfrm>
            <a:prstGeom prst="rect">
              <a:avLst/>
            </a:prstGeom>
            <a:noFill/>
            <a:ln w="9525">
              <a:noFill/>
            </a:ln>
          </p:spPr>
        </p:pic>
      </p:grpSp>
      <p:sp>
        <p:nvSpPr>
          <p:cNvPr id="175131" name="Text Box 27"/>
          <p:cNvSpPr txBox="1"/>
          <p:nvPr/>
        </p:nvSpPr>
        <p:spPr>
          <a:xfrm>
            <a:off x="1723460" y="5799138"/>
            <a:ext cx="1554480" cy="36830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800" dirty="0"/>
              <a:t>保留所有权利</a:t>
            </a:r>
            <a:endParaRPr lang="zh-CN" altLang="en-US" sz="1800" dirty="0"/>
          </a:p>
        </p:txBody>
      </p:sp>
      <p:sp>
        <p:nvSpPr>
          <p:cNvPr id="175133" name="Text Box 29"/>
          <p:cNvSpPr txBox="1"/>
          <p:nvPr/>
        </p:nvSpPr>
        <p:spPr>
          <a:xfrm>
            <a:off x="1718698" y="1982788"/>
            <a:ext cx="1783080" cy="92202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dirty="0"/>
              <a:t>《</a:t>
            </a:r>
            <a:r>
              <a:rPr lang="zh-CN" altLang="en-US" sz="1800" dirty="0"/>
              <a:t>著作权</a:t>
            </a:r>
            <a:r>
              <a:rPr lang="en-US" altLang="zh-CN" sz="1800" dirty="0"/>
              <a:t>》</a:t>
            </a:r>
            <a:endParaRPr lang="en-US" altLang="zh-CN" sz="1800" dirty="0"/>
          </a:p>
          <a:p>
            <a:pPr marL="0" lvl="0" indent="0" algn="ctr" eaLnBrk="1" hangingPunct="1">
              <a:spcBef>
                <a:spcPct val="0"/>
              </a:spcBef>
              <a:buNone/>
            </a:pPr>
            <a:endParaRPr lang="en-US" altLang="zh-CN" sz="1800" dirty="0"/>
          </a:p>
          <a:p>
            <a:pPr marL="0" lvl="0" indent="0" algn="ctr" eaLnBrk="1" hangingPunct="1">
              <a:spcBef>
                <a:spcPct val="0"/>
              </a:spcBef>
              <a:buNone/>
            </a:pPr>
            <a:r>
              <a:rPr lang="zh-CN" altLang="en-US" sz="1800" dirty="0"/>
              <a:t>不保留任何权利</a:t>
            </a:r>
            <a:endParaRPr lang="zh-CN" altLang="en-US" sz="1800" dirty="0"/>
          </a:p>
        </p:txBody>
      </p:sp>
      <p:sp>
        <p:nvSpPr>
          <p:cNvPr id="175135" name="Text Box 31"/>
          <p:cNvSpPr txBox="1"/>
          <p:nvPr/>
        </p:nvSpPr>
        <p:spPr>
          <a:xfrm>
            <a:off x="1723460" y="3789363"/>
            <a:ext cx="1554480" cy="36830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800" dirty="0"/>
              <a:t>保留某种权利</a:t>
            </a:r>
            <a:endParaRPr lang="zh-CN" altLang="en-US" sz="1800" dirty="0"/>
          </a:p>
        </p:txBody>
      </p:sp>
      <p:pic>
        <p:nvPicPr>
          <p:cNvPr id="175130" name="Picture 26" descr="QQ截图20150321123809"/>
          <p:cNvPicPr>
            <a:picLocks noChangeAspect="1"/>
          </p:cNvPicPr>
          <p:nvPr/>
        </p:nvPicPr>
        <p:blipFill>
          <a:blip r:embed="rId3"/>
          <a:stretch>
            <a:fillRect/>
          </a:stretch>
        </p:blipFill>
        <p:spPr>
          <a:xfrm>
            <a:off x="1756163" y="2852738"/>
            <a:ext cx="4914900" cy="2924175"/>
          </a:xfrm>
          <a:prstGeom prst="rect">
            <a:avLst/>
          </a:prstGeom>
          <a:noFill/>
          <a:ln w="9525">
            <a:noFill/>
          </a:ln>
        </p:spPr>
      </p:pic>
      <p:sp>
        <p:nvSpPr>
          <p:cNvPr id="175315" name="Text Box 211"/>
          <p:cNvSpPr txBox="1"/>
          <p:nvPr/>
        </p:nvSpPr>
        <p:spPr>
          <a:xfrm>
            <a:off x="7628643" y="549275"/>
            <a:ext cx="2205990" cy="52197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800" b="1" dirty="0"/>
              <a:t>拥有 </a:t>
            </a:r>
            <a:r>
              <a:rPr lang="en-US" altLang="zh-CN" sz="2800" b="1" dirty="0"/>
              <a:t>vs </a:t>
            </a:r>
            <a:r>
              <a:rPr lang="zh-CN" altLang="en-US" sz="2800" b="1" dirty="0"/>
              <a:t>获取</a:t>
            </a:r>
            <a:endParaRPr lang="zh-CN" altLang="en-US" sz="2800" b="1" dirty="0"/>
          </a:p>
        </p:txBody>
      </p:sp>
      <p:sp>
        <p:nvSpPr>
          <p:cNvPr id="175317" name="Text Box 213"/>
          <p:cNvSpPr txBox="1"/>
          <p:nvPr/>
        </p:nvSpPr>
        <p:spPr>
          <a:xfrm>
            <a:off x="6931096" y="1508125"/>
            <a:ext cx="3636010" cy="52197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800" b="1" dirty="0"/>
              <a:t>付费订阅 </a:t>
            </a:r>
            <a:r>
              <a:rPr lang="en-US" altLang="zh-CN" sz="2800" b="1" dirty="0"/>
              <a:t>vs </a:t>
            </a:r>
            <a:r>
              <a:rPr lang="zh-CN" altLang="en-US" sz="2800" b="1" dirty="0"/>
              <a:t>开放存取</a:t>
            </a:r>
            <a:endParaRPr lang="zh-CN" altLang="en-US" sz="2800" b="1" dirty="0"/>
          </a:p>
        </p:txBody>
      </p:sp>
      <p:sp>
        <p:nvSpPr>
          <p:cNvPr id="175318" name="Rectangle 214"/>
          <p:cNvSpPr>
            <a:spLocks noGrp="1"/>
          </p:cNvSpPr>
          <p:nvPr>
            <p:ph idx="1"/>
          </p:nvPr>
        </p:nvSpPr>
        <p:spPr>
          <a:xfrm>
            <a:off x="6310700" y="2681288"/>
            <a:ext cx="4356100" cy="4176712"/>
          </a:xfrm>
        </p:spPr>
        <p:txBody>
          <a:bodyPr vert="horz" wrap="square" lIns="91440" tIns="45720" rIns="91440" bIns="45720" anchor="t"/>
          <a:p>
            <a:pPr algn="ctr" eaLnBrk="1" hangingPunct="1">
              <a:lnSpc>
                <a:spcPct val="130000"/>
              </a:lnSpc>
              <a:buNone/>
            </a:pPr>
            <a:r>
              <a:rPr lang="zh-CN" altLang="en-US" sz="2400" dirty="0">
                <a:latin typeface="微软雅黑" panose="020B0503020204020204" charset="-122"/>
                <a:ea typeface="微软雅黑" panose="020B0503020204020204" charset="-122"/>
              </a:rPr>
              <a:t>开放存取的途径</a:t>
            </a:r>
            <a:endParaRPr lang="zh-CN" altLang="en-US" sz="2400" dirty="0">
              <a:latin typeface="微软雅黑" panose="020B0503020204020204" charset="-122"/>
              <a:ea typeface="微软雅黑" panose="020B0503020204020204" charset="-122"/>
            </a:endParaRPr>
          </a:p>
          <a:p>
            <a:pPr lvl="1" eaLnBrk="1" hangingPunct="1">
              <a:lnSpc>
                <a:spcPct val="130000"/>
              </a:lnSpc>
              <a:buNone/>
            </a:pP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1.</a:t>
            </a:r>
            <a:r>
              <a:rPr lang="zh-CN" altLang="en-US" sz="2000" dirty="0">
                <a:latin typeface="微软雅黑" panose="020B0503020204020204" charset="-122"/>
                <a:ea typeface="微软雅黑" panose="020B0503020204020204" charset="-122"/>
              </a:rPr>
              <a:t>开放存取期刊</a:t>
            </a:r>
            <a:endParaRPr lang="zh-CN" altLang="en-US" sz="2000" dirty="0">
              <a:latin typeface="微软雅黑" panose="020B0503020204020204" charset="-122"/>
              <a:ea typeface="微软雅黑" panose="020B0503020204020204" charset="-122"/>
            </a:endParaRPr>
          </a:p>
          <a:p>
            <a:pPr lvl="3" eaLnBrk="1" hangingPunct="1">
              <a:lnSpc>
                <a:spcPct val="130000"/>
              </a:lnSpc>
            </a:pPr>
            <a:r>
              <a:rPr lang="zh-CN" altLang="en-US" dirty="0">
                <a:latin typeface="微软雅黑" panose="020B0503020204020204" charset="-122"/>
                <a:ea typeface="微软雅黑" panose="020B0503020204020204" charset="-122"/>
              </a:rPr>
              <a:t>作者收费、使用免费</a:t>
            </a:r>
            <a:endParaRPr lang="zh-CN" altLang="en-US" dirty="0">
              <a:latin typeface="微软雅黑" panose="020B0503020204020204" charset="-122"/>
              <a:ea typeface="微软雅黑" panose="020B0503020204020204" charset="-122"/>
            </a:endParaRPr>
          </a:p>
          <a:p>
            <a:pPr lvl="1" eaLnBrk="1" hangingPunct="1">
              <a:lnSpc>
                <a:spcPct val="130000"/>
              </a:lnSpc>
              <a:buNone/>
            </a:pP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2.</a:t>
            </a:r>
            <a:r>
              <a:rPr lang="zh-CN" altLang="en-US" sz="2000" dirty="0">
                <a:latin typeface="微软雅黑" panose="020B0503020204020204" charset="-122"/>
                <a:ea typeface="微软雅黑" panose="020B0503020204020204" charset="-122"/>
              </a:rPr>
              <a:t>自存储</a:t>
            </a:r>
            <a:endParaRPr lang="zh-CN" altLang="en-US" sz="2000" dirty="0">
              <a:latin typeface="微软雅黑" panose="020B0503020204020204" charset="-122"/>
              <a:ea typeface="微软雅黑" panose="020B0503020204020204" charset="-122"/>
            </a:endParaRPr>
          </a:p>
          <a:p>
            <a:pPr lvl="3" eaLnBrk="1" hangingPunct="1">
              <a:lnSpc>
                <a:spcPct val="130000"/>
              </a:lnSpc>
            </a:pPr>
            <a:r>
              <a:rPr lang="zh-CN" altLang="en-US" dirty="0">
                <a:latin typeface="微软雅黑" panose="020B0503020204020204" charset="-122"/>
                <a:ea typeface="微软雅黑" panose="020B0503020204020204" charset="-122"/>
              </a:rPr>
              <a:t>个人网站</a:t>
            </a:r>
            <a:endParaRPr lang="zh-CN" altLang="en-US" dirty="0">
              <a:latin typeface="微软雅黑" panose="020B0503020204020204" charset="-122"/>
              <a:ea typeface="微软雅黑" panose="020B0503020204020204" charset="-122"/>
            </a:endParaRPr>
          </a:p>
          <a:p>
            <a:pPr lvl="3" eaLnBrk="1" hangingPunct="1">
              <a:lnSpc>
                <a:spcPct val="130000"/>
              </a:lnSpc>
            </a:pPr>
            <a:r>
              <a:rPr lang="zh-CN" altLang="en-US" dirty="0">
                <a:latin typeface="微软雅黑" panose="020B0503020204020204" charset="-122"/>
                <a:ea typeface="微软雅黑" panose="020B0503020204020204" charset="-122"/>
              </a:rPr>
              <a:t>学科知识库</a:t>
            </a:r>
            <a:endParaRPr lang="zh-CN" altLang="en-US" dirty="0">
              <a:latin typeface="微软雅黑" panose="020B0503020204020204" charset="-122"/>
              <a:ea typeface="微软雅黑" panose="020B0503020204020204" charset="-122"/>
            </a:endParaRPr>
          </a:p>
          <a:p>
            <a:pPr lvl="3" eaLnBrk="1" hangingPunct="1">
              <a:lnSpc>
                <a:spcPct val="130000"/>
              </a:lnSpc>
            </a:pPr>
            <a:r>
              <a:rPr lang="zh-CN" altLang="en-US" dirty="0">
                <a:latin typeface="微软雅黑" panose="020B0503020204020204" charset="-122"/>
                <a:ea typeface="微软雅黑" panose="020B0503020204020204" charset="-122"/>
              </a:rPr>
              <a:t>机构知识库</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5133"/>
                                        </p:tgtEl>
                                        <p:attrNameLst>
                                          <p:attrName>style.visibility</p:attrName>
                                        </p:attrNameLst>
                                      </p:cBhvr>
                                      <p:to>
                                        <p:strVal val="visible"/>
                                      </p:to>
                                    </p:set>
                                    <p:animEffect transition="in" filter="wipe(up)">
                                      <p:cBhvr>
                                        <p:cTn id="7" dur="500"/>
                                        <p:tgtEl>
                                          <p:spTgt spid="17513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5131"/>
                                        </p:tgtEl>
                                        <p:attrNameLst>
                                          <p:attrName>style.visibility</p:attrName>
                                        </p:attrNameLst>
                                      </p:cBhvr>
                                      <p:to>
                                        <p:strVal val="visible"/>
                                      </p:to>
                                    </p:set>
                                    <p:animEffect transition="in" filter="wipe(up)">
                                      <p:cBhvr>
                                        <p:cTn id="11" dur="500"/>
                                        <p:tgtEl>
                                          <p:spTgt spid="17513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75135"/>
                                        </p:tgtEl>
                                        <p:attrNameLst>
                                          <p:attrName>style.visibility</p:attrName>
                                        </p:attrNameLst>
                                      </p:cBhvr>
                                      <p:to>
                                        <p:strVal val="visible"/>
                                      </p:to>
                                    </p:set>
                                    <p:animEffect transition="in" filter="wipe(up)">
                                      <p:cBhvr>
                                        <p:cTn id="14" dur="500"/>
                                        <p:tgtEl>
                                          <p:spTgt spid="17513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75130"/>
                                        </p:tgtEl>
                                        <p:attrNameLst>
                                          <p:attrName>style.visibility</p:attrName>
                                        </p:attrNameLst>
                                      </p:cBhvr>
                                      <p:to>
                                        <p:strVal val="visible"/>
                                      </p:to>
                                    </p:set>
                                    <p:animEffect transition="in" filter="randombar(horizontal)">
                                      <p:cBhvr>
                                        <p:cTn id="19" dur="500"/>
                                        <p:tgtEl>
                                          <p:spTgt spid="175130"/>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75315"/>
                                        </p:tgtEl>
                                        <p:attrNameLst>
                                          <p:attrName>style.visibility</p:attrName>
                                        </p:attrNameLst>
                                      </p:cBhvr>
                                      <p:to>
                                        <p:strVal val="visible"/>
                                      </p:to>
                                    </p:set>
                                    <p:animEffect transition="in" filter="fade">
                                      <p:cBhvr>
                                        <p:cTn id="24" dur="1000"/>
                                        <p:tgtEl>
                                          <p:spTgt spid="175315"/>
                                        </p:tgtEl>
                                      </p:cBhvr>
                                    </p:animEffect>
                                    <p:anim calcmode="lin" valueType="num">
                                      <p:cBhvr>
                                        <p:cTn id="25" dur="1000" fill="hold"/>
                                        <p:tgtEl>
                                          <p:spTgt spid="175315"/>
                                        </p:tgtEl>
                                        <p:attrNameLst>
                                          <p:attrName>ppt_x</p:attrName>
                                        </p:attrNameLst>
                                      </p:cBhvr>
                                      <p:tavLst>
                                        <p:tav tm="0">
                                          <p:val>
                                            <p:strVal val="#ppt_x"/>
                                          </p:val>
                                        </p:tav>
                                        <p:tav tm="100000">
                                          <p:val>
                                            <p:strVal val="#ppt_x"/>
                                          </p:val>
                                        </p:tav>
                                      </p:tavLst>
                                    </p:anim>
                                    <p:anim calcmode="lin" valueType="num">
                                      <p:cBhvr>
                                        <p:cTn id="26" dur="1000" fill="hold"/>
                                        <p:tgtEl>
                                          <p:spTgt spid="175315"/>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7" presetClass="entr" presetSubtype="0" fill="hold" grpId="0" nodeType="afterEffect">
                                  <p:stCondLst>
                                    <p:cond delay="0"/>
                                  </p:stCondLst>
                                  <p:childTnLst>
                                    <p:set>
                                      <p:cBhvr>
                                        <p:cTn id="29" dur="1" fill="hold">
                                          <p:stCondLst>
                                            <p:cond delay="0"/>
                                          </p:stCondLst>
                                        </p:cTn>
                                        <p:tgtEl>
                                          <p:spTgt spid="175317"/>
                                        </p:tgtEl>
                                        <p:attrNameLst>
                                          <p:attrName>style.visibility</p:attrName>
                                        </p:attrNameLst>
                                      </p:cBhvr>
                                      <p:to>
                                        <p:strVal val="visible"/>
                                      </p:to>
                                    </p:set>
                                    <p:animEffect transition="in" filter="fade">
                                      <p:cBhvr>
                                        <p:cTn id="30" dur="1000"/>
                                        <p:tgtEl>
                                          <p:spTgt spid="175317"/>
                                        </p:tgtEl>
                                      </p:cBhvr>
                                    </p:animEffect>
                                    <p:anim calcmode="lin" valueType="num">
                                      <p:cBhvr>
                                        <p:cTn id="31" dur="1000" fill="hold"/>
                                        <p:tgtEl>
                                          <p:spTgt spid="175317"/>
                                        </p:tgtEl>
                                        <p:attrNameLst>
                                          <p:attrName>ppt_x</p:attrName>
                                        </p:attrNameLst>
                                      </p:cBhvr>
                                      <p:tavLst>
                                        <p:tav tm="0">
                                          <p:val>
                                            <p:strVal val="#ppt_x"/>
                                          </p:val>
                                        </p:tav>
                                        <p:tav tm="100000">
                                          <p:val>
                                            <p:strVal val="#ppt_x"/>
                                          </p:val>
                                        </p:tav>
                                      </p:tavLst>
                                    </p:anim>
                                    <p:anim calcmode="lin" valueType="num">
                                      <p:cBhvr>
                                        <p:cTn id="32" dur="1000" fill="hold"/>
                                        <p:tgtEl>
                                          <p:spTgt spid="17531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5318">
                                            <p:txEl>
                                              <p:charRg st="0" end="8"/>
                                            </p:txEl>
                                          </p:spTgt>
                                        </p:tgtEl>
                                        <p:attrNameLst>
                                          <p:attrName>style.visibility</p:attrName>
                                        </p:attrNameLst>
                                      </p:cBhvr>
                                      <p:to>
                                        <p:strVal val="visible"/>
                                      </p:to>
                                    </p:set>
                                    <p:anim calcmode="lin" valueType="num">
                                      <p:cBhvr additive="base">
                                        <p:cTn id="37" dur="500" fill="hold"/>
                                        <p:tgtEl>
                                          <p:spTgt spid="175318">
                                            <p:txEl>
                                              <p:charRg st="0"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5318">
                                            <p:txEl>
                                              <p:charRg st="0"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5318">
                                            <p:txEl>
                                              <p:charRg st="8" end="25"/>
                                            </p:txEl>
                                          </p:spTgt>
                                        </p:tgtEl>
                                        <p:attrNameLst>
                                          <p:attrName>style.visibility</p:attrName>
                                        </p:attrNameLst>
                                      </p:cBhvr>
                                      <p:to>
                                        <p:strVal val="visible"/>
                                      </p:to>
                                    </p:set>
                                    <p:anim calcmode="lin" valueType="num">
                                      <p:cBhvr additive="base">
                                        <p:cTn id="41" dur="500" fill="hold"/>
                                        <p:tgtEl>
                                          <p:spTgt spid="175318">
                                            <p:txEl>
                                              <p:charRg st="8" end="2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75318">
                                            <p:txEl>
                                              <p:charRg st="8" end="25"/>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5318">
                                            <p:txEl>
                                              <p:charRg st="25" end="35"/>
                                            </p:txEl>
                                          </p:spTgt>
                                        </p:tgtEl>
                                        <p:attrNameLst>
                                          <p:attrName>style.visibility</p:attrName>
                                        </p:attrNameLst>
                                      </p:cBhvr>
                                      <p:to>
                                        <p:strVal val="visible"/>
                                      </p:to>
                                    </p:set>
                                    <p:anim calcmode="lin" valueType="num">
                                      <p:cBhvr additive="base">
                                        <p:cTn id="45" dur="500" fill="hold"/>
                                        <p:tgtEl>
                                          <p:spTgt spid="175318">
                                            <p:txEl>
                                              <p:charRg st="25" end="3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75318">
                                            <p:txEl>
                                              <p:charRg st="25" end="35"/>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75318">
                                            <p:txEl>
                                              <p:charRg st="35" end="49"/>
                                            </p:txEl>
                                          </p:spTgt>
                                        </p:tgtEl>
                                        <p:attrNameLst>
                                          <p:attrName>style.visibility</p:attrName>
                                        </p:attrNameLst>
                                      </p:cBhvr>
                                      <p:to>
                                        <p:strVal val="visible"/>
                                      </p:to>
                                    </p:set>
                                    <p:anim calcmode="lin" valueType="num">
                                      <p:cBhvr additive="base">
                                        <p:cTn id="49" dur="500" fill="hold"/>
                                        <p:tgtEl>
                                          <p:spTgt spid="175318">
                                            <p:txEl>
                                              <p:charRg st="35" end="4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5318">
                                            <p:txEl>
                                              <p:charRg st="35" end="4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75318">
                                            <p:txEl>
                                              <p:charRg st="49" end="54"/>
                                            </p:txEl>
                                          </p:spTgt>
                                        </p:tgtEl>
                                        <p:attrNameLst>
                                          <p:attrName>style.visibility</p:attrName>
                                        </p:attrNameLst>
                                      </p:cBhvr>
                                      <p:to>
                                        <p:strVal val="visible"/>
                                      </p:to>
                                    </p:set>
                                    <p:anim calcmode="lin" valueType="num">
                                      <p:cBhvr additive="base">
                                        <p:cTn id="53" dur="500" fill="hold"/>
                                        <p:tgtEl>
                                          <p:spTgt spid="175318">
                                            <p:txEl>
                                              <p:charRg st="49" end="5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75318">
                                            <p:txEl>
                                              <p:charRg st="49" end="54"/>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5318">
                                            <p:txEl>
                                              <p:charRg st="54" end="60"/>
                                            </p:txEl>
                                          </p:spTgt>
                                        </p:tgtEl>
                                        <p:attrNameLst>
                                          <p:attrName>style.visibility</p:attrName>
                                        </p:attrNameLst>
                                      </p:cBhvr>
                                      <p:to>
                                        <p:strVal val="visible"/>
                                      </p:to>
                                    </p:set>
                                    <p:anim calcmode="lin" valueType="num">
                                      <p:cBhvr additive="base">
                                        <p:cTn id="57" dur="500" fill="hold"/>
                                        <p:tgtEl>
                                          <p:spTgt spid="175318">
                                            <p:txEl>
                                              <p:charRg st="54" end="6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5318">
                                            <p:txEl>
                                              <p:charRg st="54" end="60"/>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5318">
                                            <p:txEl>
                                              <p:charRg st="60" end="66"/>
                                            </p:txEl>
                                          </p:spTgt>
                                        </p:tgtEl>
                                        <p:attrNameLst>
                                          <p:attrName>style.visibility</p:attrName>
                                        </p:attrNameLst>
                                      </p:cBhvr>
                                      <p:to>
                                        <p:strVal val="visible"/>
                                      </p:to>
                                    </p:set>
                                    <p:anim calcmode="lin" valueType="num">
                                      <p:cBhvr additive="base">
                                        <p:cTn id="61" dur="500" fill="hold"/>
                                        <p:tgtEl>
                                          <p:spTgt spid="175318">
                                            <p:txEl>
                                              <p:charRg st="60" end="6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75318">
                                            <p:txEl>
                                              <p:charRg st="60" end="6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31" grpId="0"/>
      <p:bldP spid="175133" grpId="0"/>
      <p:bldP spid="175135" grpId="0"/>
      <p:bldP spid="175315" grpId="0"/>
      <p:bldP spid="175317" grpId="0"/>
      <p:bldP spid="175318"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3301" name="Picture 5" descr="QQ截图20150321200449"/>
          <p:cNvPicPr>
            <a:picLocks noChangeAspect="1"/>
          </p:cNvPicPr>
          <p:nvPr/>
        </p:nvPicPr>
        <p:blipFill>
          <a:blip r:embed="rId1"/>
          <a:stretch>
            <a:fillRect/>
          </a:stretch>
        </p:blipFill>
        <p:spPr>
          <a:xfrm>
            <a:off x="3815785" y="754380"/>
            <a:ext cx="6747510" cy="52006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3301"/>
                                        </p:tgtEl>
                                        <p:attrNameLst>
                                          <p:attrName>style.visibility</p:attrName>
                                        </p:attrNameLst>
                                      </p:cBhvr>
                                      <p:to>
                                        <p:strVal val="visible"/>
                                      </p:to>
                                    </p:set>
                                    <p:animEffect transition="in" filter="randombar(horizontal)">
                                      <p:cBhvr>
                                        <p:cTn id="7" dur="500"/>
                                        <p:tgtEl>
                                          <p:spTgt spid="183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4" name="Picture 4" descr="QQ截图20150321201014"/>
          <p:cNvPicPr>
            <a:picLocks noChangeAspect="1"/>
          </p:cNvPicPr>
          <p:nvPr/>
        </p:nvPicPr>
        <p:blipFill>
          <a:blip r:embed="rId1"/>
          <a:stretch>
            <a:fillRect/>
          </a:stretch>
        </p:blipFill>
        <p:spPr>
          <a:xfrm>
            <a:off x="3745935" y="1052830"/>
            <a:ext cx="6598285" cy="2171700"/>
          </a:xfrm>
          <a:prstGeom prst="rect">
            <a:avLst/>
          </a:prstGeom>
          <a:noFill/>
          <a:ln w="9525">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a:spLocks noGrp="1"/>
          </p:cNvSpPr>
          <p:nvPr>
            <p:ph type="title"/>
          </p:nvPr>
        </p:nvSpPr>
        <p:spPr>
          <a:xfrm>
            <a:off x="1226820" y="274955"/>
            <a:ext cx="10353675" cy="1143000"/>
          </a:xfrm>
        </p:spPr>
        <p:txBody>
          <a:bodyPr vert="horz" wrap="square" lIns="91440" tIns="45720" rIns="91440" bIns="45720" anchor="ctr"/>
          <a:p>
            <a:pPr eaLnBrk="1" hangingPunct="1"/>
            <a:r>
              <a:rPr lang="zh-CN" altLang="en-US" dirty="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rPr>
              <a:t>什么是开放获取？</a:t>
            </a:r>
            <a:endParaRPr lang="zh-CN" altLang="en-US" dirty="0">
              <a:ln w="22225">
                <a:solidFill>
                  <a:schemeClr val="accent2"/>
                </a:solidFill>
                <a:prstDash val="solid"/>
              </a:ln>
              <a:solidFill>
                <a:schemeClr val="accent2">
                  <a:lumMod val="40000"/>
                  <a:lumOff val="60000"/>
                </a:schemeClr>
              </a:solidFill>
              <a:effectLst/>
              <a:latin typeface="微软雅黑" panose="020B0503020204020204" charset="-122"/>
              <a:ea typeface="微软雅黑" panose="020B0503020204020204" charset="-122"/>
            </a:endParaRPr>
          </a:p>
        </p:txBody>
      </p:sp>
      <p:sp>
        <p:nvSpPr>
          <p:cNvPr id="75779" name="Rectangle 3"/>
          <p:cNvSpPr>
            <a:spLocks noGrp="1"/>
          </p:cNvSpPr>
          <p:nvPr>
            <p:ph idx="1"/>
          </p:nvPr>
        </p:nvSpPr>
        <p:spPr>
          <a:xfrm>
            <a:off x="3684340" y="1600200"/>
            <a:ext cx="6525260" cy="4526280"/>
          </a:xfrm>
        </p:spPr>
        <p:txBody>
          <a:bodyPr vert="horz" wrap="square" lIns="91440" tIns="45720" rIns="91440" bIns="45720" anchor="t"/>
          <a:p>
            <a:pPr eaLnBrk="1" hangingPunct="1"/>
            <a:r>
              <a:rPr lang="zh-CN" altLang="en-US"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charset="-122"/>
                <a:ea typeface="微软雅黑" panose="020B0503020204020204" charset="-122"/>
              </a:rPr>
              <a:t>开放获取不是自我出版，不是绕开同行评议和出版的一种方式，也不是二流的、降价的出版途径。它只是使研究成果免费地联机地向整个学术界提供使用的一种手段。</a:t>
            </a:r>
            <a:endParaRPr lang="zh-CN" altLang="en-US" dirty="0">
              <a:latin typeface="微软雅黑" panose="020B0503020204020204" charset="-122"/>
              <a:ea typeface="微软雅黑" panose="020B0503020204020204" charset="-122"/>
            </a:endParaRPr>
          </a:p>
          <a:p>
            <a:pPr eaLnBrk="1" hangingPunct="1"/>
            <a:endParaRPr lang="en-US" altLang="zh-CN" dirty="0">
              <a:latin typeface="微软雅黑" panose="020B0503020204020204" charset="-122"/>
              <a:ea typeface="微软雅黑" panose="020B0503020204020204"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545" name="Picture 4" descr="QQ截图20150321100521"/>
          <p:cNvPicPr>
            <a:picLocks noChangeAspect="1"/>
          </p:cNvPicPr>
          <p:nvPr/>
        </p:nvPicPr>
        <p:blipFill>
          <a:blip r:embed="rId1"/>
          <a:stretch>
            <a:fillRect/>
          </a:stretch>
        </p:blipFill>
        <p:spPr>
          <a:xfrm>
            <a:off x="1846650" y="257175"/>
            <a:ext cx="8324850" cy="6600825"/>
          </a:xfrm>
          <a:prstGeom prst="rect">
            <a:avLst/>
          </a:prstGeom>
          <a:noFill/>
          <a:ln w="9525">
            <a:noFill/>
          </a:ln>
        </p:spPr>
      </p:pic>
      <p:grpSp>
        <p:nvGrpSpPr>
          <p:cNvPr id="2" name="Group 66"/>
          <p:cNvGrpSpPr/>
          <p:nvPr/>
        </p:nvGrpSpPr>
        <p:grpSpPr>
          <a:xfrm>
            <a:off x="2133988" y="2536825"/>
            <a:ext cx="8261350" cy="4321175"/>
            <a:chOff x="295" y="1525"/>
            <a:chExt cx="5204" cy="2722"/>
          </a:xfrm>
        </p:grpSpPr>
        <p:sp>
          <p:nvSpPr>
            <p:cNvPr id="108547" name="Rectangle 67"/>
            <p:cNvSpPr/>
            <p:nvPr/>
          </p:nvSpPr>
          <p:spPr>
            <a:xfrm>
              <a:off x="2952" y="4035"/>
              <a:ext cx="2547" cy="212"/>
            </a:xfrm>
            <a:prstGeom prst="rect">
              <a:avLst/>
            </a:prstGeom>
            <a:noFill/>
            <a:ln w="28575">
              <a:noFill/>
            </a:ln>
          </p:spPr>
          <p:txBody>
            <a:bodyPr wrap="none" anchor="t">
              <a:spAutoFit/>
            </a:bodyPr>
            <a:p>
              <a:r>
                <a:rPr lang="zh-CN" altLang="en-US" sz="1600" dirty="0">
                  <a:solidFill>
                    <a:schemeClr val="bg2"/>
                  </a:solidFill>
                  <a:latin typeface="Perpetua" pitchFamily="18" charset="0"/>
                  <a:ea typeface="宋体" panose="02010600030101010101" pitchFamily="2" charset="-122"/>
                </a:rPr>
                <a:t>数据来自中山大学图书馆馆长程焕文的博客</a:t>
              </a:r>
              <a:endParaRPr lang="zh-CN" altLang="en-US" sz="1600" dirty="0">
                <a:solidFill>
                  <a:schemeClr val="bg2"/>
                </a:solidFill>
                <a:latin typeface="Perpetua" pitchFamily="18" charset="0"/>
                <a:ea typeface="宋体" panose="02010600030101010101" pitchFamily="2" charset="-122"/>
              </a:endParaRPr>
            </a:p>
          </p:txBody>
        </p:sp>
        <p:sp>
          <p:nvSpPr>
            <p:cNvPr id="108548" name="Rectangle 68"/>
            <p:cNvSpPr/>
            <p:nvPr/>
          </p:nvSpPr>
          <p:spPr>
            <a:xfrm>
              <a:off x="295" y="2603"/>
              <a:ext cx="5034" cy="232"/>
            </a:xfrm>
            <a:prstGeom prst="rect">
              <a:avLst/>
            </a:prstGeom>
            <a:solidFill>
              <a:schemeClr val="bg1"/>
            </a:solidFill>
            <a:ln w="28575">
              <a:noFill/>
            </a:ln>
          </p:spPr>
          <p:txBody>
            <a:bodyPr anchor="ctr">
              <a:spAutoFit/>
            </a:bodyPr>
            <a:p>
              <a:endParaRPr lang="zh-CN" altLang="en-US" sz="1800" dirty="0">
                <a:solidFill>
                  <a:schemeClr val="tx1"/>
                </a:solidFill>
                <a:latin typeface="Perpetua" pitchFamily="18" charset="0"/>
                <a:ea typeface="微软雅黑" panose="020B0503020204020204" charset="-122"/>
              </a:endParaRPr>
            </a:p>
          </p:txBody>
        </p:sp>
        <p:pic>
          <p:nvPicPr>
            <p:cNvPr id="108549" name="Picture 69" descr="QQ截图20150321105132"/>
            <p:cNvPicPr>
              <a:picLocks noChangeAspect="1"/>
            </p:cNvPicPr>
            <p:nvPr/>
          </p:nvPicPr>
          <p:blipFill>
            <a:blip r:embed="rId2"/>
            <a:stretch>
              <a:fillRect/>
            </a:stretch>
          </p:blipFill>
          <p:spPr>
            <a:xfrm>
              <a:off x="1247" y="1525"/>
              <a:ext cx="2634" cy="2267"/>
            </a:xfrm>
            <a:prstGeom prst="rect">
              <a:avLst/>
            </a:prstGeom>
            <a:noFill/>
            <a:ln w="9525">
              <a:noFill/>
            </a:ln>
          </p:spPr>
        </p:pic>
      </p:grpSp>
      <p:sp>
        <p:nvSpPr>
          <p:cNvPr id="180294" name="Text Box 70"/>
          <p:cNvSpPr txBox="1"/>
          <p:nvPr/>
        </p:nvSpPr>
        <p:spPr>
          <a:xfrm>
            <a:off x="4135825" y="4970463"/>
            <a:ext cx="894080" cy="337185"/>
          </a:xfrm>
          <a:prstGeom prst="rect">
            <a:avLst/>
          </a:prstGeom>
          <a:noFill/>
          <a:ln w="28575">
            <a:noFill/>
          </a:ln>
        </p:spPr>
        <p:txBody>
          <a:bodyPr wrap="none" anchor="t">
            <a:spAutoFit/>
          </a:bodyPr>
          <a:p>
            <a:r>
              <a:rPr lang="zh-CN" altLang="en-US" sz="1600" dirty="0">
                <a:solidFill>
                  <a:schemeClr val="tx1"/>
                </a:solidFill>
                <a:latin typeface="Perpetua" pitchFamily="18" charset="0"/>
                <a:ea typeface="宋体" panose="02010600030101010101" pitchFamily="2" charset="-122"/>
              </a:rPr>
              <a:t>￥</a:t>
            </a:r>
            <a:r>
              <a:rPr lang="en-US" altLang="zh-CN" sz="1600">
                <a:solidFill>
                  <a:schemeClr val="tx1"/>
                </a:solidFill>
                <a:latin typeface="Perpetua" pitchFamily="18" charset="0"/>
                <a:ea typeface="宋体" panose="02010600030101010101" pitchFamily="2" charset="-122"/>
              </a:rPr>
              <a:t>46462</a:t>
            </a:r>
            <a:endParaRPr lang="en-US" altLang="zh-CN" sz="1600">
              <a:solidFill>
                <a:schemeClr val="tx1"/>
              </a:solidFill>
              <a:latin typeface="Perpetua" pitchFamily="18" charset="0"/>
              <a:ea typeface="宋体" panose="02010600030101010101" pitchFamily="2" charset="-122"/>
            </a:endParaRPr>
          </a:p>
        </p:txBody>
      </p:sp>
      <p:sp>
        <p:nvSpPr>
          <p:cNvPr id="180295" name="Text Box 71"/>
          <p:cNvSpPr txBox="1"/>
          <p:nvPr/>
        </p:nvSpPr>
        <p:spPr>
          <a:xfrm>
            <a:off x="6583750" y="4992688"/>
            <a:ext cx="894080" cy="337185"/>
          </a:xfrm>
          <a:prstGeom prst="rect">
            <a:avLst/>
          </a:prstGeom>
          <a:noFill/>
          <a:ln w="28575">
            <a:noFill/>
          </a:ln>
        </p:spPr>
        <p:txBody>
          <a:bodyPr wrap="none" anchor="t">
            <a:spAutoFit/>
          </a:bodyPr>
          <a:p>
            <a:r>
              <a:rPr lang="zh-CN" altLang="en-US" sz="1600" dirty="0">
                <a:solidFill>
                  <a:schemeClr val="tx1"/>
                </a:solidFill>
                <a:latin typeface="Perpetua" pitchFamily="18" charset="0"/>
                <a:ea typeface="宋体" panose="02010600030101010101" pitchFamily="2" charset="-122"/>
              </a:rPr>
              <a:t>￥</a:t>
            </a:r>
            <a:r>
              <a:rPr lang="en-US" altLang="zh-CN" sz="1600">
                <a:solidFill>
                  <a:schemeClr val="tx1"/>
                </a:solidFill>
                <a:latin typeface="Perpetua" pitchFamily="18" charset="0"/>
                <a:ea typeface="宋体" panose="02010600030101010101" pitchFamily="2" charset="-122"/>
              </a:rPr>
              <a:t>55360</a:t>
            </a:r>
            <a:endParaRPr lang="en-US" altLang="zh-CN" sz="1600">
              <a:solidFill>
                <a:schemeClr val="tx1"/>
              </a:solidFill>
              <a:latin typeface="Perpetua" pitchFamily="18" charset="0"/>
              <a:ea typeface="宋体" panose="02010600030101010101" pitchFamily="2" charset="-122"/>
            </a:endParaRPr>
          </a:p>
        </p:txBody>
      </p:sp>
      <p:sp>
        <p:nvSpPr>
          <p:cNvPr id="180296" name="Text Box 72"/>
          <p:cNvSpPr txBox="1"/>
          <p:nvPr/>
        </p:nvSpPr>
        <p:spPr>
          <a:xfrm>
            <a:off x="6886963" y="2781300"/>
            <a:ext cx="995680" cy="337185"/>
          </a:xfrm>
          <a:prstGeom prst="rect">
            <a:avLst/>
          </a:prstGeom>
          <a:noFill/>
          <a:ln w="28575">
            <a:noFill/>
          </a:ln>
        </p:spPr>
        <p:txBody>
          <a:bodyPr wrap="none" anchor="t">
            <a:spAutoFit/>
          </a:bodyPr>
          <a:p>
            <a:r>
              <a:rPr lang="zh-CN" altLang="en-US" sz="1600" dirty="0">
                <a:solidFill>
                  <a:schemeClr val="tx1"/>
                </a:solidFill>
                <a:latin typeface="Perpetua" pitchFamily="18" charset="0"/>
                <a:ea typeface="宋体" panose="02010600030101010101" pitchFamily="2" charset="-122"/>
              </a:rPr>
              <a:t>￥</a:t>
            </a:r>
            <a:r>
              <a:rPr lang="en-US" altLang="zh-CN" sz="1600">
                <a:solidFill>
                  <a:schemeClr val="tx1"/>
                </a:solidFill>
                <a:latin typeface="Perpetua" pitchFamily="18" charset="0"/>
                <a:ea typeface="宋体" panose="02010600030101010101" pitchFamily="2" charset="-122"/>
              </a:rPr>
              <a:t>451050</a:t>
            </a:r>
            <a:endParaRPr lang="en-US" altLang="zh-CN" sz="1600">
              <a:solidFill>
                <a:schemeClr val="tx1"/>
              </a:solidFill>
              <a:latin typeface="Perpetua" pitchFamily="18" charset="0"/>
              <a:ea typeface="宋体" panose="02010600030101010101" pitchFamily="2" charset="-122"/>
            </a:endParaRPr>
          </a:p>
        </p:txBody>
      </p:sp>
      <p:grpSp>
        <p:nvGrpSpPr>
          <p:cNvPr id="3" name="Group 73"/>
          <p:cNvGrpSpPr/>
          <p:nvPr/>
        </p:nvGrpSpPr>
        <p:grpSpPr>
          <a:xfrm rot="-786370">
            <a:off x="5445374" y="2919794"/>
            <a:ext cx="1798638" cy="1660525"/>
            <a:chOff x="2380" y="2478"/>
            <a:chExt cx="1133" cy="1046"/>
          </a:xfrm>
        </p:grpSpPr>
        <p:pic>
          <p:nvPicPr>
            <p:cNvPr id="108554" name="Picture 74" descr="Redocn_2011012909060437"/>
            <p:cNvPicPr>
              <a:picLocks noChangeAspect="1"/>
            </p:cNvPicPr>
            <p:nvPr/>
          </p:nvPicPr>
          <p:blipFill>
            <a:blip r:embed="rId3"/>
            <a:srcRect b="10211"/>
            <a:stretch>
              <a:fillRect/>
            </a:stretch>
          </p:blipFill>
          <p:spPr>
            <a:xfrm rot="4200000">
              <a:off x="2491" y="2502"/>
              <a:ext cx="911" cy="1133"/>
            </a:xfrm>
            <a:prstGeom prst="rect">
              <a:avLst/>
            </a:prstGeom>
            <a:noFill/>
            <a:ln w="9525">
              <a:noFill/>
            </a:ln>
          </p:spPr>
        </p:pic>
        <p:sp>
          <p:nvSpPr>
            <p:cNvPr id="108555" name="Text Box 75"/>
            <p:cNvSpPr txBox="1"/>
            <p:nvPr/>
          </p:nvSpPr>
          <p:spPr>
            <a:xfrm>
              <a:off x="2517" y="2478"/>
              <a:ext cx="403" cy="232"/>
            </a:xfrm>
            <a:prstGeom prst="rect">
              <a:avLst/>
            </a:prstGeom>
            <a:noFill/>
            <a:ln w="28575">
              <a:noFill/>
            </a:ln>
          </p:spPr>
          <p:txBody>
            <a:bodyPr wrap="none" anchor="t">
              <a:spAutoFit/>
            </a:bodyPr>
            <a:p>
              <a:r>
                <a:rPr lang="en-US" altLang="zh-CN" sz="1800">
                  <a:solidFill>
                    <a:schemeClr val="tx1"/>
                  </a:solidFill>
                  <a:latin typeface="Perpetua" pitchFamily="18" charset="0"/>
                  <a:ea typeface="宋体" panose="02010600030101010101" pitchFamily="2" charset="-122"/>
                </a:rPr>
                <a:t>10</a:t>
              </a:r>
              <a:r>
                <a:rPr lang="zh-CN" altLang="en-US" sz="1800" dirty="0">
                  <a:solidFill>
                    <a:schemeClr val="tx1"/>
                  </a:solidFill>
                  <a:latin typeface="Perpetua" pitchFamily="18" charset="0"/>
                  <a:ea typeface="宋体" panose="02010600030101010101" pitchFamily="2" charset="-122"/>
                </a:rPr>
                <a:t>倍</a:t>
              </a:r>
              <a:endParaRPr lang="zh-CN" altLang="en-US" sz="1800" dirty="0">
                <a:solidFill>
                  <a:schemeClr val="tx1"/>
                </a:solidFill>
                <a:latin typeface="Perpetua" pitchFamily="18" charset="0"/>
                <a:ea typeface="宋体" panose="02010600030101010101" pitchFamily="2" charset="-122"/>
              </a:endParaRP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80294"/>
                                        </p:tgtEl>
                                        <p:attrNameLst>
                                          <p:attrName>style.visibility</p:attrName>
                                        </p:attrNameLst>
                                      </p:cBhvr>
                                      <p:to>
                                        <p:strVal val="visible"/>
                                      </p:to>
                                    </p:set>
                                    <p:animEffect transition="in" filter="barn(outVertical)">
                                      <p:cBhvr>
                                        <p:cTn id="12" dur="500"/>
                                        <p:tgtEl>
                                          <p:spTgt spid="180294"/>
                                        </p:tgtEl>
                                      </p:cBhvr>
                                    </p:animEffect>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180295"/>
                                        </p:tgtEl>
                                        <p:attrNameLst>
                                          <p:attrName>style.visibility</p:attrName>
                                        </p:attrNameLst>
                                      </p:cBhvr>
                                      <p:to>
                                        <p:strVal val="visible"/>
                                      </p:to>
                                    </p:set>
                                    <p:animEffect transition="in" filter="barn(outVertical)">
                                      <p:cBhvr>
                                        <p:cTn id="16" dur="500"/>
                                        <p:tgtEl>
                                          <p:spTgt spid="180295"/>
                                        </p:tgtEl>
                                      </p:cBhvr>
                                    </p:animEffect>
                                  </p:childTnLst>
                                </p:cTn>
                              </p:par>
                            </p:childTnLst>
                          </p:cTn>
                        </p:par>
                        <p:par>
                          <p:cTn id="17" fill="hold">
                            <p:stCondLst>
                              <p:cond delay="1000"/>
                            </p:stCondLst>
                            <p:childTnLst>
                              <p:par>
                                <p:cTn id="18" presetID="16" presetClass="entr" presetSubtype="37" fill="hold" grpId="0" nodeType="afterEffect">
                                  <p:stCondLst>
                                    <p:cond delay="0"/>
                                  </p:stCondLst>
                                  <p:childTnLst>
                                    <p:set>
                                      <p:cBhvr>
                                        <p:cTn id="19" dur="1" fill="hold">
                                          <p:stCondLst>
                                            <p:cond delay="0"/>
                                          </p:stCondLst>
                                        </p:cTn>
                                        <p:tgtEl>
                                          <p:spTgt spid="180296"/>
                                        </p:tgtEl>
                                        <p:attrNameLst>
                                          <p:attrName>style.visibility</p:attrName>
                                        </p:attrNameLst>
                                      </p:cBhvr>
                                      <p:to>
                                        <p:strVal val="visible"/>
                                      </p:to>
                                    </p:set>
                                    <p:animEffect transition="in" filter="barn(outVertical)">
                                      <p:cBhvr>
                                        <p:cTn id="20" dur="500"/>
                                        <p:tgtEl>
                                          <p:spTgt spid="180296"/>
                                        </p:tgtEl>
                                      </p:cBhvr>
                                    </p:animEffect>
                                  </p:childTnLst>
                                </p:cTn>
                              </p:par>
                            </p:childTnLst>
                          </p:cTn>
                        </p:par>
                        <p:par>
                          <p:cTn id="21" fill="hold">
                            <p:stCondLst>
                              <p:cond delay="1500"/>
                            </p:stCondLst>
                            <p:childTnLst>
                              <p:par>
                                <p:cTn id="22" presetID="14" presetClass="entr" presetSubtype="1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randombar(horizontal)">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94" grpId="0"/>
      <p:bldP spid="180295" grpId="0"/>
      <p:bldP spid="1802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3"/>
          <p:cNvSpPr>
            <a:spLocks noGrp="1"/>
          </p:cNvSpPr>
          <p:nvPr>
            <p:ph/>
          </p:nvPr>
        </p:nvSpPr>
        <p:spPr>
          <a:xfrm>
            <a:off x="509905" y="1125855"/>
            <a:ext cx="10156825" cy="4925695"/>
          </a:xfrm>
          <a:prstGeom prst="rect">
            <a:avLst/>
          </a:prstGeom>
          <a:solidFill>
            <a:srgbClr val="FFFFFF"/>
          </a:solidFill>
          <a:ln w="9525" cap="flat" cmpd="sng">
            <a:solidFill>
              <a:srgbClr val="000000"/>
            </a:solidFill>
            <a:prstDash val="solid"/>
            <a:round/>
            <a:headEnd type="none" w="med" len="med"/>
            <a:tailEnd type="none" w="med" len="med"/>
          </a:ln>
        </p:spPr>
        <p:txBody>
          <a:bodyPr wrap="square" lIns="91440" tIns="45720" rIns="91440" bIns="45720" anchor="t"/>
          <a:p>
            <a:pPr marL="571500" indent="-571500">
              <a:lnSpc>
                <a:spcPct val="80000"/>
              </a:lnSpc>
              <a:buFont typeface="Wingdings" panose="05000000000000000000" pitchFamily="2" charset="2"/>
              <a:buNone/>
            </a:pPr>
            <a:r>
              <a:rPr lang="zh-CN" altLang="en-US" b="1" dirty="0">
                <a:solidFill>
                  <a:srgbClr val="C00000"/>
                </a:solidFill>
              </a:rPr>
              <a:t>初级检索技巧</a:t>
            </a:r>
            <a:endParaRPr lang="zh-CN" altLang="en-US" b="1" dirty="0">
              <a:solidFill>
                <a:srgbClr val="C00000"/>
              </a:solidFill>
            </a:endParaRPr>
          </a:p>
          <a:p>
            <a:pPr marL="571500" indent="-571500">
              <a:lnSpc>
                <a:spcPct val="80000"/>
              </a:lnSpc>
              <a:buFont typeface="Wingdings" panose="05000000000000000000" pitchFamily="2" charset="2"/>
              <a:buNone/>
            </a:pPr>
            <a:r>
              <a:rPr lang="zh-CN" altLang="en-US" sz="26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⑴ 逻辑与功能。</a:t>
            </a:r>
            <a:endParaRPr lang="zh-CN" altLang="en-US" sz="26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571500" indent="-571500">
              <a:buFont typeface="Wingdings" panose="05000000000000000000" pitchFamily="2" charset="2"/>
              <a:buNone/>
            </a:pPr>
            <a:r>
              <a:rPr lang="zh-CN" altLang="en-US" sz="26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      多个字词之间用一个空格隔开（逻辑与的关系，无需添加“</a:t>
            </a:r>
            <a:r>
              <a:rPr lang="en-US" altLang="zh-CN" sz="260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and”</a:t>
            </a:r>
            <a:r>
              <a:rPr lang="zh-CN" altLang="en-US" sz="26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）进行搜索，搜索引擎会返回包含所有搜索字词的网页。要进一步限制搜索，只需加入更多字词。</a:t>
            </a:r>
            <a:endParaRPr lang="zh-CN" altLang="en-US" sz="26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571500" indent="-571500">
              <a:buFont typeface="Wingdings" panose="05000000000000000000" pitchFamily="2" charset="2"/>
              <a:buNone/>
            </a:pPr>
            <a:r>
              <a:rPr lang="zh-CN" altLang="en-US" sz="26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  ⑵ 逻辑或功能。</a:t>
            </a:r>
            <a:endParaRPr lang="zh-CN" altLang="en-US" sz="26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endParaRPr>
          </a:p>
          <a:p>
            <a:pPr marL="571500" indent="-571500">
              <a:buFont typeface="Wingdings" panose="05000000000000000000" pitchFamily="2" charset="2"/>
              <a:buNone/>
            </a:pPr>
            <a:r>
              <a:rPr lang="zh-CN" altLang="en-US" sz="26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      如果几个搜索词中任意一个出现在结果中就满足搜索条件时，可在关键词之间使用大写的</a:t>
            </a:r>
            <a:r>
              <a:rPr lang="en-US" altLang="zh-CN" sz="260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OR </a:t>
            </a:r>
            <a:r>
              <a:rPr lang="zh-CN" altLang="en-US" sz="26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连接符，对于百度是用的“</a:t>
            </a:r>
            <a:r>
              <a:rPr lang="en-US" altLang="zh-CN" sz="260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a:t>
            </a:r>
            <a:r>
              <a:rPr lang="zh-CN" altLang="en-US" sz="2600" dirty="0">
                <a:ln w="22225">
                  <a:solidFill>
                    <a:schemeClr val="accent2"/>
                  </a:solidFill>
                  <a:prstDash val="solid"/>
                </a:ln>
                <a:solidFill>
                  <a:schemeClr val="accent2">
                    <a:lumMod val="40000"/>
                    <a:lumOff val="60000"/>
                  </a:schemeClr>
                </a:solidFill>
                <a:effectLst/>
                <a:latin typeface="楷体_GB2312" pitchFamily="49" charset="-122"/>
                <a:ea typeface="楷体_GB2312" pitchFamily="49" charset="-122"/>
              </a:rPr>
              <a:t>连接符。注意，连接符与搜索词之间必须有空格。</a:t>
            </a:r>
            <a:endParaRPr lang="zh-CN" altLang="en-US" sz="2600" dirty="0">
              <a:latin typeface="楷体_GB2312" pitchFamily="49" charset="-122"/>
              <a:ea typeface="楷体_GB2312" pitchFamily="49" charset="-122"/>
            </a:endParaRPr>
          </a:p>
          <a:p>
            <a:pPr marL="571500" indent="-571500">
              <a:lnSpc>
                <a:spcPct val="80000"/>
              </a:lnSpc>
              <a:buFont typeface="Wingdings" panose="05000000000000000000" pitchFamily="2" charset="2"/>
              <a:buNone/>
            </a:pPr>
            <a:r>
              <a:rPr lang="zh-CN" altLang="en-US" sz="2600" dirty="0">
                <a:latin typeface="楷体_GB2312" pitchFamily="49" charset="-122"/>
                <a:ea typeface="楷体_GB2312" pitchFamily="49" charset="-122"/>
              </a:rPr>
              <a:t>    </a:t>
            </a:r>
            <a:endParaRPr lang="zh-CN" altLang="en-US" sz="2600" dirty="0">
              <a:latin typeface="楷体_GB2312" pitchFamily="49" charset="-122"/>
              <a:ea typeface="楷体_GB2312" pitchFamily="49" charset="-122"/>
            </a:endParaRPr>
          </a:p>
          <a:p>
            <a:pPr marL="571500" indent="-571500">
              <a:lnSpc>
                <a:spcPct val="80000"/>
              </a:lnSpc>
              <a:buFont typeface="Wingdings" panose="05000000000000000000" pitchFamily="2" charset="2"/>
              <a:buNone/>
            </a:pPr>
            <a:r>
              <a:rPr lang="zh-CN" altLang="en-US" sz="2600" dirty="0">
                <a:latin typeface="楷体_GB2312" pitchFamily="49" charset="-122"/>
                <a:ea typeface="楷体_GB2312" pitchFamily="49" charset="-122"/>
              </a:rPr>
              <a:t>      </a:t>
            </a:r>
            <a:endParaRPr lang="zh-CN" altLang="en-US" sz="2600" dirty="0">
              <a:latin typeface="楷体_GB2312" pitchFamily="49" charset="-122"/>
              <a:ea typeface="楷体_GB2312" pitchFamily="49" charset="-122"/>
            </a:endParaRPr>
          </a:p>
        </p:txBody>
      </p:sp>
      <p:sp>
        <p:nvSpPr>
          <p:cNvPr id="12290" name="标题 1"/>
          <p:cNvSpPr>
            <a:spLocks noGrp="1"/>
          </p:cNvSpPr>
          <p:nvPr>
            <p:ph type="title"/>
          </p:nvPr>
        </p:nvSpPr>
        <p:spPr>
          <a:xfrm flipV="1">
            <a:off x="3718560" y="1109345"/>
            <a:ext cx="6948170" cy="76200"/>
          </a:xfrm>
          <a:prstGeom prst="rect">
            <a:avLst/>
          </a:prstGeom>
          <a:solidFill>
            <a:srgbClr val="FFFFFF"/>
          </a:solidFill>
          <a:ln w="9525" cap="flat" cmpd="sng">
            <a:solidFill>
              <a:srgbClr val="000000"/>
            </a:solidFill>
            <a:prstDash val="solid"/>
            <a:round/>
            <a:headEnd type="none" w="med" len="med"/>
            <a:tailEnd type="none" w="med" len="med"/>
          </a:ln>
        </p:spPr>
        <p:txBody>
          <a:bodyPr wrap="square" lIns="91440" tIns="45720" rIns="91440" bIns="91440" anchor="b"/>
          <a:p>
            <a:endParaRPr lang="zh-CN" altLang="en-US" dirty="0">
              <a:ln w="22225">
                <a:solidFill>
                  <a:schemeClr val="accent2"/>
                </a:solidFill>
                <a:prstDash val="solid"/>
              </a:ln>
              <a:solidFill>
                <a:schemeClr val="accent2">
                  <a:lumMod val="40000"/>
                  <a:lumOff val="60000"/>
                </a:schemeClr>
              </a:solidFill>
              <a:effectLst/>
            </a:endParaRPr>
          </a:p>
        </p:txBody>
      </p:sp>
      <p:sp>
        <p:nvSpPr>
          <p:cNvPr id="2" name="文本框 1"/>
          <p:cNvSpPr txBox="1"/>
          <p:nvPr/>
        </p:nvSpPr>
        <p:spPr>
          <a:xfrm>
            <a:off x="1165225" y="378460"/>
            <a:ext cx="6543675" cy="706755"/>
          </a:xfrm>
          <a:prstGeom prst="rect">
            <a:avLst/>
          </a:prstGeom>
          <a:noFill/>
        </p:spPr>
        <p:txBody>
          <a:bodyPr wrap="square" rtlCol="0">
            <a:spAutoFit/>
          </a:bodyPr>
          <a:p>
            <a:r>
              <a:rPr lang="zh-CN" altLang="en-US" sz="4000" dirty="0">
                <a:ln w="22225">
                  <a:solidFill>
                    <a:schemeClr val="accent2"/>
                  </a:solidFill>
                  <a:prstDash val="solid"/>
                </a:ln>
                <a:solidFill>
                  <a:srgbClr val="AE1517"/>
                </a:solidFill>
                <a:effectLst/>
                <a:sym typeface="+mn-ea"/>
              </a:rPr>
              <a:t>搜索引擎检索技巧</a:t>
            </a:r>
            <a:endParaRPr lang="zh-CN" altLang="en-US" sz="4000" dirty="0">
              <a:ln w="22225">
                <a:solidFill>
                  <a:schemeClr val="accent2"/>
                </a:solidFill>
                <a:prstDash val="solid"/>
              </a:ln>
              <a:solidFill>
                <a:srgbClr val="AE1517"/>
              </a:solidFill>
              <a:effectLst/>
              <a:sym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TextBox 2"/>
          <p:cNvSpPr txBox="1"/>
          <p:nvPr/>
        </p:nvSpPr>
        <p:spPr>
          <a:xfrm>
            <a:off x="1143635" y="459105"/>
            <a:ext cx="7924800" cy="330200"/>
          </a:xfrm>
          <a:prstGeom prst="rect">
            <a:avLst/>
          </a:prstGeom>
          <a:noFill/>
          <a:ln w="9525">
            <a:noFill/>
          </a:ln>
        </p:spPr>
        <p:txBody>
          <a:bodyPr wrap="square" lIns="0" tIns="0" rIns="0" bIns="0" anchor="t">
            <a:spAutoFit/>
          </a:bodyPr>
          <a:p>
            <a:pPr defTabSz="821055">
              <a:lnSpc>
                <a:spcPts val="2575"/>
              </a:lnSpc>
            </a:pPr>
            <a:r>
              <a:rPr lang="zh-CN" altLang="en-US" sz="3200" b="1" dirty="0">
                <a:solidFill>
                  <a:srgbClr val="3333FF"/>
                </a:solidFill>
                <a:latin typeface="Times New Roman" panose="02020603050405020304" pitchFamily="18" charset="0"/>
                <a:ea typeface="宋体" panose="02010600030101010101" pitchFamily="2" charset="-122"/>
              </a:rPr>
              <a:t>开放获取期刊</a:t>
            </a:r>
            <a:r>
              <a:rPr lang="zh-CN" altLang="en-US" sz="3200" b="1" dirty="0">
                <a:solidFill>
                  <a:srgbClr val="3333FF"/>
                </a:solidFill>
                <a:latin typeface="Dotum" panose="020B0600000101010101" pitchFamily="34" charset="-127"/>
                <a:ea typeface="Dotum" panose="020B0600000101010101" pitchFamily="34" charset="-127"/>
              </a:rPr>
              <a:t>（ </a:t>
            </a:r>
            <a:r>
              <a:rPr lang="en-US" altLang="zh-CN" sz="3200" b="1">
                <a:solidFill>
                  <a:srgbClr val="3333FF"/>
                </a:solidFill>
                <a:latin typeface="Dotum" panose="020B0600000101010101" pitchFamily="34" charset="-127"/>
                <a:ea typeface="Dotum" panose="020B0600000101010101" pitchFamily="34" charset="-127"/>
              </a:rPr>
              <a:t>Open Access Journals</a:t>
            </a:r>
            <a:r>
              <a:rPr lang="zh-CN" altLang="en-US" sz="3200" b="1" dirty="0">
                <a:solidFill>
                  <a:srgbClr val="3333FF"/>
                </a:solidFill>
                <a:latin typeface="Dotum" panose="020B0600000101010101" pitchFamily="34" charset="-127"/>
                <a:ea typeface="Dotum" panose="020B0600000101010101" pitchFamily="34" charset="-127"/>
              </a:rPr>
              <a:t> ）</a:t>
            </a:r>
            <a:endParaRPr lang="zh-CN" altLang="en-US" sz="3200" b="1" dirty="0">
              <a:solidFill>
                <a:srgbClr val="3333FF"/>
              </a:solidFill>
              <a:latin typeface="Dotum" panose="020B0600000101010101" pitchFamily="34" charset="-127"/>
              <a:ea typeface="Dotum" panose="020B0600000101010101" pitchFamily="34" charset="-127"/>
            </a:endParaRPr>
          </a:p>
        </p:txBody>
      </p:sp>
      <p:sp>
        <p:nvSpPr>
          <p:cNvPr id="109570" name="TextBox 3"/>
          <p:cNvSpPr txBox="1"/>
          <p:nvPr/>
        </p:nvSpPr>
        <p:spPr>
          <a:xfrm>
            <a:off x="3862775" y="1773238"/>
            <a:ext cx="428371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1</a:t>
            </a:r>
            <a:r>
              <a:rPr lang="zh-CN" altLang="en-US" sz="2200" dirty="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latin typeface="Times New Roman" panose="02020603050405020304" pitchFamily="18" charset="0"/>
                <a:ea typeface="宋体" panose="02010600030101010101" pitchFamily="2" charset="-122"/>
              </a:rPr>
              <a:t>DOAJ</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www.doaj.org</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09571" name="TextBox 4"/>
          <p:cNvSpPr txBox="1"/>
          <p:nvPr/>
        </p:nvSpPr>
        <p:spPr>
          <a:xfrm>
            <a:off x="3862775" y="2349500"/>
            <a:ext cx="4775835"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2</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err="1">
                <a:solidFill>
                  <a:srgbClr val="000000"/>
                </a:solidFill>
                <a:latin typeface="Times New Roman" panose="02020603050405020304" pitchFamily="18" charset="0"/>
                <a:ea typeface="宋体" panose="02010600030101010101" pitchFamily="2" charset="-122"/>
              </a:rPr>
              <a:t>Socolar</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www.socolar.com</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09572" name="TextBox 5"/>
          <p:cNvSpPr txBox="1"/>
          <p:nvPr/>
        </p:nvSpPr>
        <p:spPr>
          <a:xfrm>
            <a:off x="3862775" y="2781300"/>
            <a:ext cx="6043613" cy="1616075"/>
          </a:xfrm>
          <a:prstGeom prst="rect">
            <a:avLst/>
          </a:prstGeom>
          <a:noFill/>
          <a:ln w="9525">
            <a:noFill/>
          </a:ln>
        </p:spPr>
        <p:txBody>
          <a:bodyPr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3</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err="1">
                <a:solidFill>
                  <a:srgbClr val="000000"/>
                </a:solidFill>
                <a:latin typeface="Times New Roman" panose="02020603050405020304" pitchFamily="18" charset="0"/>
                <a:ea typeface="宋体" panose="02010600030101010101" pitchFamily="2" charset="-122"/>
              </a:rPr>
              <a:t>HighWire</a:t>
            </a:r>
            <a:r>
              <a:rPr lang="en-US" altLang="zh-CN" sz="2200">
                <a:solidFill>
                  <a:srgbClr val="000000"/>
                </a:solidFill>
                <a:latin typeface="Times New Roman" panose="02020603050405020304" pitchFamily="18" charset="0"/>
                <a:ea typeface="宋体" panose="02010600030101010101" pitchFamily="2" charset="-122"/>
              </a:rPr>
              <a:t> Press</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highwire.stanford.edu</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3365"/>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4</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err="1">
                <a:solidFill>
                  <a:srgbClr val="000000"/>
                </a:solidFill>
                <a:latin typeface="Times New Roman" panose="02020603050405020304" pitchFamily="18" charset="0"/>
                <a:ea typeface="宋体" panose="02010600030101010101" pitchFamily="2" charset="-122"/>
              </a:rPr>
              <a:t>BioMed</a:t>
            </a:r>
            <a:r>
              <a:rPr lang="en-US" altLang="zh-CN" sz="2200">
                <a:solidFill>
                  <a:srgbClr val="000000"/>
                </a:solidFill>
                <a:latin typeface="Times New Roman" panose="02020603050405020304" pitchFamily="18" charset="0"/>
                <a:ea typeface="宋体" panose="02010600030101010101" pitchFamily="2" charset="-122"/>
              </a:rPr>
              <a:t> Central</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www.biomedcentral.com</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3375"/>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5</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err="1">
                <a:solidFill>
                  <a:srgbClr val="000000"/>
                </a:solidFill>
                <a:latin typeface="Times New Roman" panose="02020603050405020304" pitchFamily="18" charset="0"/>
                <a:ea typeface="宋体" panose="02010600030101010101" pitchFamily="2" charset="-122"/>
              </a:rPr>
              <a:t>PLoS</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www.plos.org</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09573" name="TextBox 6"/>
          <p:cNvSpPr txBox="1"/>
          <p:nvPr/>
        </p:nvSpPr>
        <p:spPr>
          <a:xfrm>
            <a:off x="3862775" y="4437063"/>
            <a:ext cx="6072188" cy="1080135"/>
          </a:xfrm>
          <a:prstGeom prst="rect">
            <a:avLst/>
          </a:prstGeom>
          <a:noFill/>
          <a:ln w="9525">
            <a:noFill/>
          </a:ln>
        </p:spPr>
        <p:txBody>
          <a:bodyPr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6</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err="1">
                <a:solidFill>
                  <a:srgbClr val="000000"/>
                </a:solidFill>
                <a:latin typeface="Times New Roman" panose="02020603050405020304" pitchFamily="18" charset="0"/>
                <a:ea typeface="宋体" panose="02010600030101010101" pitchFamily="2" charset="-122"/>
              </a:rPr>
              <a:t>Bioline</a:t>
            </a:r>
            <a:r>
              <a:rPr lang="en-US" altLang="zh-CN" sz="2200">
                <a:solidFill>
                  <a:srgbClr val="000000"/>
                </a:solidFill>
                <a:latin typeface="Times New Roman" panose="02020603050405020304" pitchFamily="18" charset="0"/>
                <a:ea typeface="宋体" panose="02010600030101010101" pitchFamily="2" charset="-122"/>
              </a:rPr>
              <a:t> International</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www.bioline.org.br</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900"/>
              </a:lnSpc>
            </a:pP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2525"/>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7</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err="1">
                <a:solidFill>
                  <a:srgbClr val="000000"/>
                </a:solidFill>
                <a:latin typeface="Times New Roman" panose="02020603050405020304" pitchFamily="18" charset="0"/>
                <a:ea typeface="宋体" panose="02010600030101010101" pitchFamily="2" charset="-122"/>
              </a:rPr>
              <a:t>SciELO</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www.scielo.br</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TextBox 2"/>
          <p:cNvSpPr txBox="1"/>
          <p:nvPr/>
        </p:nvSpPr>
        <p:spPr>
          <a:xfrm>
            <a:off x="1209040" y="479425"/>
            <a:ext cx="10641330" cy="330200"/>
          </a:xfrm>
          <a:prstGeom prst="rect">
            <a:avLst/>
          </a:prstGeom>
          <a:noFill/>
          <a:ln w="9525">
            <a:noFill/>
          </a:ln>
        </p:spPr>
        <p:txBody>
          <a:bodyPr wrap="square" lIns="0" tIns="0" rIns="0" bIns="0" anchor="t">
            <a:spAutoFit/>
          </a:bodyPr>
          <a:p>
            <a:pPr defTabSz="821055">
              <a:lnSpc>
                <a:spcPts val="2575"/>
              </a:lnSpc>
            </a:pPr>
            <a:r>
              <a:rPr lang="zh-CN" altLang="en-US" sz="3200" b="1" dirty="0">
                <a:solidFill>
                  <a:srgbClr val="3333FF"/>
                </a:solidFill>
                <a:latin typeface="Dotum" panose="020B0600000101010101" pitchFamily="34" charset="-127"/>
                <a:ea typeface="Dotum" panose="020B0600000101010101" pitchFamily="34" charset="-127"/>
              </a:rPr>
              <a:t>开放获取图书（ </a:t>
            </a:r>
            <a:r>
              <a:rPr lang="en-US" altLang="zh-CN" sz="3200" b="1">
                <a:solidFill>
                  <a:srgbClr val="3333FF"/>
                </a:solidFill>
                <a:latin typeface="Dotum" panose="020B0600000101010101" pitchFamily="34" charset="-127"/>
                <a:ea typeface="Dotum" panose="020B0600000101010101" pitchFamily="34" charset="-127"/>
              </a:rPr>
              <a:t>Open Access Books</a:t>
            </a:r>
            <a:r>
              <a:rPr lang="zh-CN" altLang="en-US" sz="3200" b="1" dirty="0">
                <a:solidFill>
                  <a:srgbClr val="3333FF"/>
                </a:solidFill>
                <a:latin typeface="Dotum" panose="020B0600000101010101" pitchFamily="34" charset="-127"/>
                <a:ea typeface="Dotum" panose="020B0600000101010101" pitchFamily="34" charset="-127"/>
              </a:rPr>
              <a:t> ）</a:t>
            </a:r>
            <a:endParaRPr lang="zh-CN" altLang="en-US" sz="3200" b="1" dirty="0">
              <a:solidFill>
                <a:srgbClr val="3333FF"/>
              </a:solidFill>
              <a:latin typeface="Dotum" panose="020B0600000101010101" pitchFamily="34" charset="-127"/>
              <a:ea typeface="Dotum" panose="020B0600000101010101" pitchFamily="34" charset="-127"/>
            </a:endParaRPr>
          </a:p>
        </p:txBody>
      </p:sp>
      <p:sp>
        <p:nvSpPr>
          <p:cNvPr id="110594" name="TextBox 3"/>
          <p:cNvSpPr txBox="1"/>
          <p:nvPr/>
        </p:nvSpPr>
        <p:spPr>
          <a:xfrm>
            <a:off x="3791338" y="1484313"/>
            <a:ext cx="4117975"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1</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The National Academies Press</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0595" name="TextBox 4"/>
          <p:cNvSpPr txBox="1"/>
          <p:nvPr/>
        </p:nvSpPr>
        <p:spPr>
          <a:xfrm>
            <a:off x="4510475" y="1916113"/>
            <a:ext cx="2759075"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www.nap.edu</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0596" name="TextBox 5"/>
          <p:cNvSpPr txBox="1"/>
          <p:nvPr/>
        </p:nvSpPr>
        <p:spPr>
          <a:xfrm>
            <a:off x="3862775" y="2349500"/>
            <a:ext cx="314198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2</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err="1">
                <a:solidFill>
                  <a:srgbClr val="000000"/>
                </a:solidFill>
                <a:latin typeface="Times New Roman" panose="02020603050405020304" pitchFamily="18" charset="0"/>
                <a:ea typeface="宋体" panose="02010600030101010101" pitchFamily="2" charset="-122"/>
              </a:rPr>
              <a:t>eScholarship</a:t>
            </a:r>
            <a:r>
              <a:rPr lang="en-US" altLang="zh-CN" sz="2200">
                <a:solidFill>
                  <a:srgbClr val="000000"/>
                </a:solidFill>
                <a:latin typeface="Times New Roman" panose="02020603050405020304" pitchFamily="18" charset="0"/>
                <a:ea typeface="宋体" panose="02010600030101010101" pitchFamily="2" charset="-122"/>
              </a:rPr>
              <a:t> Editions</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0597" name="TextBox 6"/>
          <p:cNvSpPr txBox="1"/>
          <p:nvPr/>
        </p:nvSpPr>
        <p:spPr>
          <a:xfrm>
            <a:off x="4366013" y="2781300"/>
            <a:ext cx="467741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www.escholarship.org</a:t>
            </a:r>
            <a:r>
              <a:rPr lang="en-US" altLang="zh-CN" sz="2200">
                <a:solidFill>
                  <a:srgbClr val="000000"/>
                </a:solidFill>
                <a:latin typeface="Times New Roman" panose="02020603050405020304" pitchFamily="18" charset="0"/>
                <a:ea typeface="宋体" panose="02010600030101010101" pitchFamily="2" charset="-122"/>
              </a:rPr>
              <a:t>/editions</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0598" name="TextBox 7"/>
          <p:cNvSpPr txBox="1"/>
          <p:nvPr/>
        </p:nvSpPr>
        <p:spPr>
          <a:xfrm>
            <a:off x="3791338" y="3213100"/>
            <a:ext cx="6299200" cy="104140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3</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Google Book Search</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books.google.com</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28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4</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Project Gutenberg</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www.gutenberg.org</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2825"/>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5</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The Online Books Page</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0599" name="TextBox 8"/>
          <p:cNvSpPr txBox="1"/>
          <p:nvPr/>
        </p:nvSpPr>
        <p:spPr>
          <a:xfrm>
            <a:off x="4223138" y="4292600"/>
            <a:ext cx="461264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onlinebooks.library.upenn.edu</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0600" name="TextBox 9"/>
          <p:cNvSpPr txBox="1"/>
          <p:nvPr/>
        </p:nvSpPr>
        <p:spPr>
          <a:xfrm>
            <a:off x="3791338" y="4724400"/>
            <a:ext cx="5738495" cy="68453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6</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Free-eBooks</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err="1">
                <a:solidFill>
                  <a:srgbClr val="000000"/>
                </a:solidFill>
                <a:latin typeface="Times New Roman" panose="02020603050405020304" pitchFamily="18" charset="0"/>
                <a:ea typeface="宋体" panose="02010600030101010101" pitchFamily="2" charset="-122"/>
              </a:rPr>
              <a:t>http://www.free-ebooks.net</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284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7</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err="1">
                <a:solidFill>
                  <a:srgbClr val="000000"/>
                </a:solidFill>
                <a:latin typeface="Times New Roman" panose="02020603050405020304" pitchFamily="18" charset="0"/>
                <a:ea typeface="宋体" panose="02010600030101010101" pitchFamily="2" charset="-122"/>
              </a:rPr>
              <a:t>ManyBooks</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manybooks.net</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TextBox 2"/>
          <p:cNvSpPr txBox="1"/>
          <p:nvPr/>
        </p:nvSpPr>
        <p:spPr>
          <a:xfrm>
            <a:off x="1216660" y="485775"/>
            <a:ext cx="9341485" cy="382905"/>
          </a:xfrm>
          <a:prstGeom prst="rect">
            <a:avLst/>
          </a:prstGeom>
          <a:noFill/>
          <a:ln w="9525">
            <a:noFill/>
          </a:ln>
        </p:spPr>
        <p:txBody>
          <a:bodyPr wrap="square" lIns="0" tIns="0" rIns="0" bIns="0" anchor="t">
            <a:spAutoFit/>
          </a:bodyPr>
          <a:p>
            <a:pPr defTabSz="821055">
              <a:lnSpc>
                <a:spcPts val="2990"/>
              </a:lnSpc>
            </a:pPr>
            <a:r>
              <a:rPr lang="zh-CN" altLang="en-US" sz="3200" b="1" dirty="0">
                <a:solidFill>
                  <a:srgbClr val="3333FF"/>
                </a:solidFill>
                <a:latin typeface="Dotum" panose="020B0600000101010101" pitchFamily="34" charset="-127"/>
                <a:ea typeface="Dotum" panose="020B0600000101010101" pitchFamily="34" charset="-127"/>
              </a:rPr>
              <a:t>开放获取课件（ </a:t>
            </a:r>
            <a:r>
              <a:rPr lang="en-US" altLang="zh-CN" sz="3200" b="1">
                <a:solidFill>
                  <a:srgbClr val="3333FF"/>
                </a:solidFill>
                <a:latin typeface="Dotum" panose="020B0600000101010101" pitchFamily="34" charset="-127"/>
                <a:ea typeface="Dotum" panose="020B0600000101010101" pitchFamily="34" charset="-127"/>
              </a:rPr>
              <a:t>Open Access Courseware</a:t>
            </a:r>
            <a:r>
              <a:rPr lang="zh-CN" altLang="en-US" sz="3200" b="1" dirty="0">
                <a:solidFill>
                  <a:srgbClr val="3333FF"/>
                </a:solidFill>
                <a:latin typeface="Dotum" panose="020B0600000101010101" pitchFamily="34" charset="-127"/>
                <a:ea typeface="Dotum" panose="020B0600000101010101" pitchFamily="34" charset="-127"/>
              </a:rPr>
              <a:t> ）</a:t>
            </a:r>
            <a:endParaRPr lang="zh-CN" altLang="en-US" sz="3200" b="1" dirty="0">
              <a:solidFill>
                <a:srgbClr val="3333FF"/>
              </a:solidFill>
              <a:latin typeface="Dotum" panose="020B0600000101010101" pitchFamily="34" charset="-127"/>
              <a:ea typeface="Dotum" panose="020B0600000101010101" pitchFamily="34" charset="-127"/>
            </a:endParaRPr>
          </a:p>
        </p:txBody>
      </p:sp>
      <p:sp>
        <p:nvSpPr>
          <p:cNvPr id="111618" name="TextBox 3"/>
          <p:cNvSpPr txBox="1"/>
          <p:nvPr/>
        </p:nvSpPr>
        <p:spPr>
          <a:xfrm>
            <a:off x="3862775" y="1557338"/>
            <a:ext cx="349250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1</a:t>
            </a:r>
            <a:r>
              <a:rPr lang="zh-CN" altLang="en-US" sz="2200" dirty="0">
                <a:solidFill>
                  <a:srgbClr val="000000"/>
                </a:solidFill>
                <a:latin typeface="Times New Roman" panose="02020603050405020304" pitchFamily="18" charset="0"/>
                <a:ea typeface="宋体" panose="02010600030101010101" pitchFamily="2" charset="-122"/>
              </a:rPr>
              <a:t>）中国开放教育资源协会</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1619" name="TextBox 4"/>
          <p:cNvSpPr txBox="1"/>
          <p:nvPr/>
        </p:nvSpPr>
        <p:spPr>
          <a:xfrm>
            <a:off x="4654938" y="2060575"/>
            <a:ext cx="313436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www.core.org.cn</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1620" name="TextBox 5"/>
          <p:cNvSpPr txBox="1"/>
          <p:nvPr/>
        </p:nvSpPr>
        <p:spPr>
          <a:xfrm>
            <a:off x="3862775" y="2565400"/>
            <a:ext cx="5474970" cy="7518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2</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MIT</a:t>
            </a:r>
            <a:r>
              <a:rPr lang="zh-CN" altLang="en-US" sz="2200" dirty="0">
                <a:solidFill>
                  <a:srgbClr val="000000"/>
                </a:solidFill>
                <a:latin typeface="Times New Roman" panose="02020603050405020304" pitchFamily="18" charset="0"/>
                <a:ea typeface="宋体" panose="02010600030101010101" pitchFamily="2" charset="-122"/>
              </a:rPr>
              <a:t>开放获取课件（</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ocw.mit.edu</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3365"/>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3</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World Lecture Hall</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1621" name="TextBox 6"/>
          <p:cNvSpPr txBox="1"/>
          <p:nvPr/>
        </p:nvSpPr>
        <p:spPr>
          <a:xfrm>
            <a:off x="4581913" y="3500438"/>
            <a:ext cx="4180205"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web.austin.utexas.edu/wlh</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1622" name="TextBox 7"/>
          <p:cNvSpPr txBox="1"/>
          <p:nvPr/>
        </p:nvSpPr>
        <p:spPr>
          <a:xfrm>
            <a:off x="3934213" y="4005263"/>
            <a:ext cx="5348605" cy="640715"/>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4</a:t>
            </a:r>
            <a:r>
              <a:rPr lang="zh-CN" altLang="en-US" sz="2200" dirty="0">
                <a:solidFill>
                  <a:srgbClr val="000000"/>
                </a:solidFill>
                <a:latin typeface="Times New Roman" panose="02020603050405020304" pitchFamily="18" charset="0"/>
                <a:ea typeface="宋体" panose="02010600030101010101" pitchFamily="2" charset="-122"/>
              </a:rPr>
              <a:t>）日本开放式课程（</a:t>
            </a:r>
            <a:r>
              <a:rPr lang="en-US" altLang="zh-CN" sz="2200">
                <a:solidFill>
                  <a:srgbClr val="000000"/>
                </a:solidFill>
                <a:latin typeface="Times New Roman" panose="02020603050405020304" pitchFamily="18" charset="0"/>
                <a:ea typeface="宋体" panose="02010600030101010101" pitchFamily="2" charset="-122"/>
                <a:hlinkClick r:id="rId1"/>
              </a:rPr>
              <a:t>http://</a:t>
            </a:r>
            <a:r>
              <a:rPr lang="en-US" altLang="zh-CN" sz="2200" err="1">
                <a:solidFill>
                  <a:srgbClr val="000000"/>
                </a:solidFill>
                <a:latin typeface="Times New Roman" panose="02020603050405020304" pitchFamily="18" charset="0"/>
                <a:ea typeface="宋体" panose="02010600030101010101" pitchFamily="2" charset="-122"/>
                <a:hlinkClick r:id="rId1"/>
              </a:rPr>
              <a:t>www.jocw.jp</a:t>
            </a:r>
            <a:r>
              <a:rPr lang="zh-CN" altLang="en-US" sz="2200" dirty="0">
                <a:solidFill>
                  <a:srgbClr val="000000"/>
                </a:solidFill>
                <a:latin typeface="Times New Roman" panose="02020603050405020304" pitchFamily="18" charset="0"/>
                <a:ea typeface="宋体" panose="02010600030101010101" pitchFamily="2" charset="-122"/>
              </a:rPr>
              <a:t>）</a:t>
            </a:r>
            <a:endParaRPr lang="en-US" altLang="zh-CN" sz="2200">
              <a:solidFill>
                <a:srgbClr val="000000"/>
              </a:solidFill>
              <a:latin typeface="Times New Roman" panose="02020603050405020304" pitchFamily="18" charset="0"/>
              <a:ea typeface="宋体" panose="02010600030101010101" pitchFamily="2" charset="-122"/>
            </a:endParaRPr>
          </a:p>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5</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MOOC</a:t>
            </a:r>
            <a:r>
              <a:rPr lang="zh-CN" altLang="en-US" sz="2200" dirty="0">
                <a:solidFill>
                  <a:srgbClr val="000000"/>
                </a:solidFill>
                <a:latin typeface="Times New Roman" panose="02020603050405020304" pitchFamily="18" charset="0"/>
                <a:ea typeface="宋体" panose="02010600030101010101" pitchFamily="2" charset="-122"/>
              </a:rPr>
              <a:t>慕课</a:t>
            </a:r>
            <a:endParaRPr lang="zh-CN" altLang="en-US" sz="2200"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TextBox 2"/>
          <p:cNvSpPr txBox="1"/>
          <p:nvPr/>
        </p:nvSpPr>
        <p:spPr>
          <a:xfrm>
            <a:off x="1280795" y="405130"/>
            <a:ext cx="8403590" cy="382905"/>
          </a:xfrm>
          <a:prstGeom prst="rect">
            <a:avLst/>
          </a:prstGeom>
          <a:noFill/>
          <a:ln w="9525">
            <a:noFill/>
          </a:ln>
        </p:spPr>
        <p:txBody>
          <a:bodyPr wrap="square" lIns="0" tIns="0" rIns="0" bIns="0" anchor="t">
            <a:spAutoFit/>
          </a:bodyPr>
          <a:p>
            <a:pPr defTabSz="821055">
              <a:lnSpc>
                <a:spcPts val="2990"/>
              </a:lnSpc>
            </a:pPr>
            <a:r>
              <a:rPr lang="zh-CN" altLang="en-US" sz="3200" b="1" dirty="0">
                <a:solidFill>
                  <a:srgbClr val="3333FF"/>
                </a:solidFill>
                <a:latin typeface="Dotum" panose="020B0600000101010101" pitchFamily="34" charset="-127"/>
                <a:ea typeface="Dotum" panose="020B0600000101010101" pitchFamily="34" charset="-127"/>
              </a:rPr>
              <a:t>开放获取学位论文（ </a:t>
            </a:r>
            <a:r>
              <a:rPr lang="en-US" altLang="zh-CN" sz="3200" b="1">
                <a:solidFill>
                  <a:srgbClr val="3333FF"/>
                </a:solidFill>
                <a:latin typeface="Dotum" panose="020B0600000101010101" pitchFamily="34" charset="-127"/>
                <a:ea typeface="Dotum" panose="020B0600000101010101" pitchFamily="34" charset="-127"/>
              </a:rPr>
              <a:t>Open Access Thesis</a:t>
            </a:r>
            <a:r>
              <a:rPr lang="zh-CN" altLang="en-US" sz="3200" b="1" dirty="0">
                <a:solidFill>
                  <a:srgbClr val="3333FF"/>
                </a:solidFill>
                <a:latin typeface="Dotum" panose="020B0600000101010101" pitchFamily="34" charset="-127"/>
                <a:ea typeface="Dotum" panose="020B0600000101010101" pitchFamily="34" charset="-127"/>
              </a:rPr>
              <a:t> ）</a:t>
            </a:r>
            <a:endParaRPr lang="zh-CN" altLang="en-US" sz="3200" b="1" dirty="0">
              <a:solidFill>
                <a:srgbClr val="3333FF"/>
              </a:solidFill>
              <a:latin typeface="Dotum" panose="020B0600000101010101" pitchFamily="34" charset="-127"/>
              <a:ea typeface="Dotum" panose="020B0600000101010101" pitchFamily="34" charset="-127"/>
            </a:endParaRPr>
          </a:p>
        </p:txBody>
      </p:sp>
      <p:sp>
        <p:nvSpPr>
          <p:cNvPr id="112642" name="TextBox 3"/>
          <p:cNvSpPr txBox="1"/>
          <p:nvPr/>
        </p:nvSpPr>
        <p:spPr>
          <a:xfrm>
            <a:off x="3934213" y="1628775"/>
            <a:ext cx="265430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1</a:t>
            </a:r>
            <a:r>
              <a:rPr lang="zh-CN" altLang="en-US" sz="2200" dirty="0">
                <a:solidFill>
                  <a:srgbClr val="000000"/>
                </a:solidFill>
                <a:latin typeface="Times New Roman" panose="02020603050405020304" pitchFamily="18" charset="0"/>
                <a:ea typeface="宋体" panose="02010600030101010101" pitchFamily="2" charset="-122"/>
              </a:rPr>
              <a:t>）香港大学论文库</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2643" name="TextBox 4"/>
          <p:cNvSpPr txBox="1"/>
          <p:nvPr/>
        </p:nvSpPr>
        <p:spPr>
          <a:xfrm>
            <a:off x="4439038" y="2133600"/>
            <a:ext cx="496443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http://sunzi1.lib.hku.hk/hkuto/index.jsp</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2644" name="TextBox 5"/>
          <p:cNvSpPr txBox="1"/>
          <p:nvPr/>
        </p:nvSpPr>
        <p:spPr>
          <a:xfrm>
            <a:off x="3934213" y="2636838"/>
            <a:ext cx="6326505" cy="1975485"/>
          </a:xfrm>
          <a:prstGeom prst="rect">
            <a:avLst/>
          </a:prstGeom>
          <a:noFill/>
          <a:ln w="9525">
            <a:noFill/>
          </a:ln>
        </p:spPr>
        <p:txBody>
          <a:bodyPr wrap="none" lIns="0" tIns="0" rIns="0" bIns="0" anchor="t">
            <a:spAutoFit/>
          </a:bodyPr>
          <a:p>
            <a:pPr defTabSz="821055">
              <a:lnSpc>
                <a:spcPts val="2500"/>
              </a:lnSpc>
              <a:tabLst>
                <a:tab pos="422275" algn="l"/>
              </a:tabLst>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2</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NDLTD</a:t>
            </a:r>
            <a:r>
              <a:rPr lang="zh-CN" altLang="en-US" sz="2200" dirty="0">
                <a:solidFill>
                  <a:srgbClr val="000000"/>
                </a:solidFill>
                <a:latin typeface="Times New Roman" panose="02020603050405020304" pitchFamily="18" charset="0"/>
                <a:ea typeface="宋体" panose="02010600030101010101" pitchFamily="2" charset="-122"/>
              </a:rPr>
              <a:t>学位论文库（</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www.ndltd.org</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3365"/>
              </a:lnSpc>
              <a:tabLst>
                <a:tab pos="422275" algn="l"/>
              </a:tabLst>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3</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MIT Theses</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libraries.mit.edu/mit</a:t>
            </a:r>
            <a:r>
              <a:rPr lang="en-US" altLang="zh-CN" sz="2200">
                <a:solidFill>
                  <a:srgbClr val="000000"/>
                </a:solidFill>
                <a:latin typeface="Times New Roman" panose="02020603050405020304" pitchFamily="18" charset="0"/>
                <a:ea typeface="宋体" panose="02010600030101010101" pitchFamily="2" charset="-122"/>
              </a:rPr>
              <a:t>-theses</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3365"/>
              </a:lnSpc>
              <a:tabLst>
                <a:tab pos="422275" algn="l"/>
              </a:tabLst>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4</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DIVA Portal</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err="1">
                <a:solidFill>
                  <a:srgbClr val="000000"/>
                </a:solidFill>
                <a:latin typeface="Times New Roman" panose="02020603050405020304" pitchFamily="18" charset="0"/>
                <a:ea typeface="宋体" panose="02010600030101010101" pitchFamily="2" charset="-122"/>
              </a:rPr>
              <a:t>http://umu.diva-portal.org</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3375"/>
              </a:lnSpc>
              <a:tabLst>
                <a:tab pos="422275" algn="l"/>
              </a:tabLst>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5</a:t>
            </a:r>
            <a:r>
              <a:rPr lang="zh-CN" altLang="en-US" sz="2200" dirty="0">
                <a:solidFill>
                  <a:srgbClr val="000000"/>
                </a:solidFill>
                <a:latin typeface="Times New Roman" panose="02020603050405020304" pitchFamily="18" charset="0"/>
                <a:ea typeface="宋体" panose="02010600030101010101" pitchFamily="2" charset="-122"/>
              </a:rPr>
              <a:t>）诺丁汉大学电子学位论文</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2800"/>
              </a:lnSpc>
              <a:tabLst>
                <a:tab pos="422275" algn="l"/>
              </a:tabLst>
            </a:pPr>
            <a:r>
              <a:rPr lang="zh-CN" altLang="en-US" sz="2200" dirty="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etheses.nottingham.ac.uk</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TextBox 2"/>
          <p:cNvSpPr txBox="1"/>
          <p:nvPr/>
        </p:nvSpPr>
        <p:spPr>
          <a:xfrm>
            <a:off x="1297305" y="476250"/>
            <a:ext cx="9118600" cy="382905"/>
          </a:xfrm>
          <a:prstGeom prst="rect">
            <a:avLst/>
          </a:prstGeom>
          <a:noFill/>
          <a:ln w="9525">
            <a:noFill/>
          </a:ln>
        </p:spPr>
        <p:txBody>
          <a:bodyPr wrap="square" lIns="0" tIns="0" rIns="0" bIns="0" anchor="t">
            <a:spAutoFit/>
          </a:bodyPr>
          <a:p>
            <a:pPr defTabSz="821055">
              <a:lnSpc>
                <a:spcPts val="2990"/>
              </a:lnSpc>
            </a:pPr>
            <a:r>
              <a:rPr lang="zh-CN" altLang="en-US" sz="3200" b="1" dirty="0">
                <a:solidFill>
                  <a:srgbClr val="3333FF"/>
                </a:solidFill>
                <a:latin typeface="Dotum" panose="020B0600000101010101" pitchFamily="34" charset="-127"/>
                <a:ea typeface="Dotum" panose="020B0600000101010101" pitchFamily="34" charset="-127"/>
              </a:rPr>
              <a:t>开放获取会议论文（ </a:t>
            </a:r>
            <a:r>
              <a:rPr lang="en-US" altLang="zh-CN" sz="3200" b="1">
                <a:solidFill>
                  <a:srgbClr val="3333FF"/>
                </a:solidFill>
                <a:latin typeface="Dotum" panose="020B0600000101010101" pitchFamily="34" charset="-127"/>
                <a:ea typeface="Dotum" panose="020B0600000101010101" pitchFamily="34" charset="-127"/>
              </a:rPr>
              <a:t>Open Access Conference</a:t>
            </a:r>
            <a:r>
              <a:rPr lang="zh-CN" altLang="en-US" sz="3200" b="1" dirty="0">
                <a:solidFill>
                  <a:srgbClr val="3333FF"/>
                </a:solidFill>
                <a:latin typeface="Dotum" panose="020B0600000101010101" pitchFamily="34" charset="-127"/>
                <a:ea typeface="Dotum" panose="020B0600000101010101" pitchFamily="34" charset="-127"/>
              </a:rPr>
              <a:t> ）</a:t>
            </a:r>
            <a:endParaRPr lang="zh-CN" altLang="en-US" sz="3200" b="1" dirty="0">
              <a:solidFill>
                <a:srgbClr val="3333FF"/>
              </a:solidFill>
              <a:latin typeface="Dotum" panose="020B0600000101010101" pitchFamily="34" charset="-127"/>
              <a:ea typeface="Dotum" panose="020B0600000101010101" pitchFamily="34" charset="-127"/>
            </a:endParaRPr>
          </a:p>
        </p:txBody>
      </p:sp>
      <p:sp>
        <p:nvSpPr>
          <p:cNvPr id="113666" name="TextBox 3"/>
          <p:cNvSpPr txBox="1"/>
          <p:nvPr/>
        </p:nvSpPr>
        <p:spPr>
          <a:xfrm>
            <a:off x="3791338" y="1557338"/>
            <a:ext cx="435864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1</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Science Conference Proceedings</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3667" name="TextBox 4"/>
          <p:cNvSpPr txBox="1"/>
          <p:nvPr/>
        </p:nvSpPr>
        <p:spPr>
          <a:xfrm>
            <a:off x="4223138" y="2133600"/>
            <a:ext cx="5006975"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www.osti.gov/scienceconferences</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3668" name="TextBox 5"/>
          <p:cNvSpPr txBox="1"/>
          <p:nvPr/>
        </p:nvSpPr>
        <p:spPr>
          <a:xfrm>
            <a:off x="3934213" y="2708275"/>
            <a:ext cx="2832735"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2</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ASEE Proceedings</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3669" name="TextBox 6"/>
          <p:cNvSpPr txBox="1"/>
          <p:nvPr/>
        </p:nvSpPr>
        <p:spPr>
          <a:xfrm>
            <a:off x="4510475" y="3213100"/>
            <a:ext cx="421132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www.asee.org</a:t>
            </a:r>
            <a:r>
              <a:rPr lang="en-US" altLang="zh-CN" sz="2200">
                <a:solidFill>
                  <a:srgbClr val="000000"/>
                </a:solidFill>
                <a:latin typeface="Times New Roman" panose="02020603050405020304" pitchFamily="18" charset="0"/>
                <a:ea typeface="宋体" panose="02010600030101010101" pitchFamily="2" charset="-122"/>
              </a:rPr>
              <a:t>/conferences</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3670" name="TextBox 7"/>
          <p:cNvSpPr txBox="1"/>
          <p:nvPr/>
        </p:nvSpPr>
        <p:spPr>
          <a:xfrm>
            <a:off x="4007238" y="3644900"/>
            <a:ext cx="5934075" cy="1432560"/>
          </a:xfrm>
          <a:prstGeom prst="rect">
            <a:avLst/>
          </a:prstGeom>
          <a:noFill/>
          <a:ln w="9525">
            <a:noFill/>
          </a:ln>
        </p:spPr>
        <p:txBody>
          <a:bodyPr lIns="0" tIns="0" rIns="0" bIns="0" anchor="t">
            <a:spAutoFit/>
          </a:bodyPr>
          <a:p>
            <a:pPr defTabSz="821055">
              <a:lnSpc>
                <a:spcPts val="2500"/>
              </a:lnSpc>
              <a:tabLst>
                <a:tab pos="422275" algn="l"/>
              </a:tabLst>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3</a:t>
            </a:r>
            <a:r>
              <a:rPr lang="zh-CN" altLang="en-US" sz="2200" dirty="0">
                <a:solidFill>
                  <a:srgbClr val="000000"/>
                </a:solidFill>
                <a:latin typeface="Times New Roman" panose="02020603050405020304" pitchFamily="18" charset="0"/>
                <a:ea typeface="宋体" panose="02010600030101010101" pitchFamily="2" charset="-122"/>
              </a:rPr>
              <a:t>）中国学术会议在线（</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www.meeting.edu.cn</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3375"/>
              </a:lnSpc>
              <a:tabLst>
                <a:tab pos="422275" algn="l"/>
              </a:tabLst>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4</a:t>
            </a:r>
            <a:r>
              <a:rPr lang="zh-CN" altLang="en-US" sz="2200" dirty="0">
                <a:solidFill>
                  <a:srgbClr val="000000"/>
                </a:solidFill>
                <a:latin typeface="Times New Roman" panose="02020603050405020304" pitchFamily="18" charset="0"/>
                <a:ea typeface="宋体" panose="02010600030101010101" pitchFamily="2" charset="-122"/>
              </a:rPr>
              <a:t>）中国电子信息科技文献数据库</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2800"/>
              </a:lnSpc>
              <a:tabLst>
                <a:tab pos="422275" algn="l"/>
              </a:tabLst>
            </a:pPr>
            <a:r>
              <a:rPr lang="zh-CN" altLang="en-US" sz="2200" dirty="0">
                <a:solidFill>
                  <a:srgbClr val="000000"/>
                </a:solidFill>
                <a:latin typeface="Times New Roman" panose="02020603050405020304" pitchFamily="18" charset="0"/>
                <a:ea typeface="宋体" panose="02010600030101010101" pitchFamily="2" charset="-122"/>
              </a:rPr>
              <a:t>	（</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lunwen.cnetnews.com.cn</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TextBox 2"/>
          <p:cNvSpPr txBox="1"/>
          <p:nvPr/>
        </p:nvSpPr>
        <p:spPr>
          <a:xfrm>
            <a:off x="1250315" y="476250"/>
            <a:ext cx="10104755" cy="382905"/>
          </a:xfrm>
          <a:prstGeom prst="rect">
            <a:avLst/>
          </a:prstGeom>
          <a:noFill/>
          <a:ln w="9525">
            <a:noFill/>
          </a:ln>
        </p:spPr>
        <p:txBody>
          <a:bodyPr wrap="square" lIns="0" tIns="0" rIns="0" bIns="0" anchor="t">
            <a:spAutoFit/>
          </a:bodyPr>
          <a:p>
            <a:pPr defTabSz="821055">
              <a:lnSpc>
                <a:spcPts val="2990"/>
              </a:lnSpc>
            </a:pPr>
            <a:r>
              <a:rPr lang="zh-CN" altLang="en-US" sz="3200" b="1" dirty="0">
                <a:solidFill>
                  <a:srgbClr val="3333FF"/>
                </a:solidFill>
                <a:latin typeface="Dotum" panose="020B0600000101010101" pitchFamily="34" charset="-127"/>
                <a:ea typeface="Dotum" panose="020B0600000101010101" pitchFamily="34" charset="-127"/>
              </a:rPr>
              <a:t>开放获取机构收藏库（ </a:t>
            </a:r>
            <a:r>
              <a:rPr lang="en-US" altLang="zh-CN" sz="3200" b="1">
                <a:solidFill>
                  <a:srgbClr val="3333FF"/>
                </a:solidFill>
                <a:latin typeface="Dotum" panose="020B0600000101010101" pitchFamily="34" charset="-127"/>
                <a:ea typeface="Dotum" panose="020B0600000101010101" pitchFamily="34" charset="-127"/>
              </a:rPr>
              <a:t>Open Access Repository</a:t>
            </a:r>
            <a:r>
              <a:rPr lang="zh-CN" altLang="en-US" sz="3200" b="1" dirty="0">
                <a:solidFill>
                  <a:srgbClr val="3333FF"/>
                </a:solidFill>
                <a:latin typeface="Dotum" panose="020B0600000101010101" pitchFamily="34" charset="-127"/>
                <a:ea typeface="Dotum" panose="020B0600000101010101" pitchFamily="34" charset="-127"/>
              </a:rPr>
              <a:t> ）</a:t>
            </a:r>
            <a:endParaRPr lang="zh-CN" altLang="en-US" sz="3200" b="1" dirty="0">
              <a:solidFill>
                <a:srgbClr val="3333FF"/>
              </a:solidFill>
              <a:latin typeface="Dotum" panose="020B0600000101010101" pitchFamily="34" charset="-127"/>
              <a:ea typeface="Dotum" panose="020B0600000101010101" pitchFamily="34" charset="-127"/>
            </a:endParaRPr>
          </a:p>
        </p:txBody>
      </p:sp>
      <p:sp>
        <p:nvSpPr>
          <p:cNvPr id="114690" name="TextBox 3"/>
          <p:cNvSpPr txBox="1"/>
          <p:nvPr/>
        </p:nvSpPr>
        <p:spPr>
          <a:xfrm>
            <a:off x="4078675" y="1557338"/>
            <a:ext cx="377190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1</a:t>
            </a:r>
            <a:r>
              <a:rPr lang="zh-CN" altLang="en-US" sz="2200" dirty="0">
                <a:solidFill>
                  <a:srgbClr val="000000"/>
                </a:solidFill>
                <a:latin typeface="Times New Roman" panose="02020603050405020304" pitchFamily="18" charset="0"/>
                <a:ea typeface="宋体" panose="02010600030101010101" pitchFamily="2" charset="-122"/>
              </a:rPr>
              <a:t>）麻省理工学院机构收藏库</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4691" name="TextBox 4"/>
          <p:cNvSpPr txBox="1"/>
          <p:nvPr/>
        </p:nvSpPr>
        <p:spPr>
          <a:xfrm>
            <a:off x="4510475" y="2133600"/>
            <a:ext cx="2900045"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dspace.mit.edu</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4692" name="TextBox 5"/>
          <p:cNvSpPr txBox="1"/>
          <p:nvPr/>
        </p:nvSpPr>
        <p:spPr>
          <a:xfrm>
            <a:off x="4150113" y="2492375"/>
            <a:ext cx="377190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2</a:t>
            </a:r>
            <a:r>
              <a:rPr lang="zh-CN" altLang="en-US" sz="2200" dirty="0">
                <a:solidFill>
                  <a:srgbClr val="000000"/>
                </a:solidFill>
                <a:latin typeface="Times New Roman" panose="02020603050405020304" pitchFamily="18" charset="0"/>
                <a:ea typeface="宋体" panose="02010600030101010101" pitchFamily="2" charset="-122"/>
              </a:rPr>
              <a:t>）香港科技大学机构收藏库</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4693" name="TextBox 6"/>
          <p:cNvSpPr txBox="1"/>
          <p:nvPr/>
        </p:nvSpPr>
        <p:spPr>
          <a:xfrm>
            <a:off x="4223138" y="2924175"/>
            <a:ext cx="3507105" cy="751840"/>
          </a:xfrm>
          <a:prstGeom prst="rect">
            <a:avLst/>
          </a:prstGeom>
          <a:noFill/>
          <a:ln w="9525">
            <a:noFill/>
          </a:ln>
        </p:spPr>
        <p:txBody>
          <a:bodyPr wrap="none" lIns="0" tIns="0" rIns="0" bIns="0" anchor="t">
            <a:spAutoFit/>
          </a:bodyPr>
          <a:p>
            <a:pPr defTabSz="821055">
              <a:lnSpc>
                <a:spcPts val="2500"/>
              </a:lnSpc>
              <a:tabLst>
                <a:tab pos="422275" algn="l"/>
              </a:tabLst>
            </a:pPr>
            <a:r>
              <a:rPr lang="en-US" altLang="zh-CN" sz="1600">
                <a:solidFill>
                  <a:schemeClr val="tx1"/>
                </a:solidFill>
                <a:latin typeface="Calibri" panose="020F0502020204030204" pitchFamily="34" charset="0"/>
                <a:ea typeface="宋体" panose="02010600030101010101" pitchFamily="2" charset="-122"/>
              </a:rPr>
              <a:t>	</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repository.ust.hk</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3365"/>
              </a:lnSpc>
              <a:tabLst>
                <a:tab pos="422275" algn="l"/>
              </a:tabLst>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3</a:t>
            </a:r>
            <a:r>
              <a:rPr lang="zh-CN" altLang="en-US" sz="2200" dirty="0">
                <a:solidFill>
                  <a:srgbClr val="000000"/>
                </a:solidFill>
                <a:latin typeface="Times New Roman" panose="02020603050405020304" pitchFamily="18" charset="0"/>
                <a:ea typeface="宋体" panose="02010600030101010101" pitchFamily="2" charset="-122"/>
              </a:rPr>
              <a:t>）剑桥大学机构收藏库</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4694" name="TextBox 7"/>
          <p:cNvSpPr txBox="1"/>
          <p:nvPr/>
        </p:nvSpPr>
        <p:spPr>
          <a:xfrm>
            <a:off x="4294575" y="3789363"/>
            <a:ext cx="4265930" cy="753110"/>
          </a:xfrm>
          <a:prstGeom prst="rect">
            <a:avLst/>
          </a:prstGeom>
          <a:noFill/>
          <a:ln w="9525">
            <a:noFill/>
          </a:ln>
        </p:spPr>
        <p:txBody>
          <a:bodyPr wrap="none" lIns="0" tIns="0" rIns="0" bIns="0" anchor="t">
            <a:spAutoFit/>
          </a:bodyPr>
          <a:p>
            <a:pPr defTabSz="821055">
              <a:lnSpc>
                <a:spcPts val="2500"/>
              </a:lnSpc>
              <a:tabLst>
                <a:tab pos="422275" algn="l"/>
              </a:tabLst>
            </a:pPr>
            <a:r>
              <a:rPr lang="en-US" altLang="zh-CN" sz="1600">
                <a:solidFill>
                  <a:schemeClr val="tx1"/>
                </a:solidFill>
                <a:latin typeface="Calibri" panose="020F0502020204030204" pitchFamily="34" charset="0"/>
                <a:ea typeface="宋体" panose="02010600030101010101" pitchFamily="2" charset="-122"/>
              </a:rPr>
              <a:t>	</a:t>
            </a: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www.dspace.cam.ac.uk</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a:p>
            <a:pPr defTabSz="821055">
              <a:lnSpc>
                <a:spcPts val="3375"/>
              </a:lnSpc>
              <a:tabLst>
                <a:tab pos="422275" algn="l"/>
              </a:tabLst>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4</a:t>
            </a:r>
            <a:r>
              <a:rPr lang="zh-CN" altLang="en-US" sz="2200" dirty="0">
                <a:solidFill>
                  <a:srgbClr val="000000"/>
                </a:solidFill>
                <a:latin typeface="Times New Roman" panose="02020603050405020304" pitchFamily="18" charset="0"/>
                <a:ea typeface="宋体" panose="02010600030101010101" pitchFamily="2" charset="-122"/>
              </a:rPr>
              <a:t>）加利福尼亚大学机构收藏库</a:t>
            </a:r>
            <a:endParaRPr lang="zh-CN" altLang="en-US" sz="2200" dirty="0">
              <a:solidFill>
                <a:srgbClr val="000000"/>
              </a:solidFill>
              <a:latin typeface="Times New Roman" panose="02020603050405020304" pitchFamily="18" charset="0"/>
              <a:ea typeface="宋体" panose="02010600030101010101" pitchFamily="2" charset="-122"/>
            </a:endParaRPr>
          </a:p>
        </p:txBody>
      </p:sp>
      <p:sp>
        <p:nvSpPr>
          <p:cNvPr id="114695" name="TextBox 8"/>
          <p:cNvSpPr txBox="1"/>
          <p:nvPr/>
        </p:nvSpPr>
        <p:spPr>
          <a:xfrm>
            <a:off x="4366013" y="4724400"/>
            <a:ext cx="5067300" cy="320040"/>
          </a:xfrm>
          <a:prstGeom prst="rect">
            <a:avLst/>
          </a:prstGeom>
          <a:noFill/>
          <a:ln w="9525">
            <a:noFill/>
          </a:ln>
        </p:spPr>
        <p:txBody>
          <a:bodyPr wrap="none" lIns="0" tIns="0" rIns="0" bIns="0" anchor="t">
            <a:spAutoFit/>
          </a:bodyPr>
          <a:p>
            <a:pPr defTabSz="821055">
              <a:lnSpc>
                <a:spcPts val="2500"/>
              </a:lnSpc>
            </a:pPr>
            <a:r>
              <a:rPr lang="zh-CN" altLang="en-US" sz="2200" dirty="0">
                <a:solidFill>
                  <a:srgbClr val="000000"/>
                </a:solidFill>
                <a:latin typeface="Times New Roman" panose="02020603050405020304" pitchFamily="18" charset="0"/>
                <a:ea typeface="宋体" panose="02010600030101010101" pitchFamily="2" charset="-122"/>
              </a:rPr>
              <a:t>（</a:t>
            </a:r>
            <a:r>
              <a:rPr lang="en-US" altLang="zh-CN" sz="2200">
                <a:solidFill>
                  <a:srgbClr val="000000"/>
                </a:solidFill>
                <a:latin typeface="Times New Roman" panose="02020603050405020304" pitchFamily="18" charset="0"/>
                <a:ea typeface="宋体" panose="02010600030101010101" pitchFamily="2" charset="-122"/>
              </a:rPr>
              <a:t>http://</a:t>
            </a:r>
            <a:r>
              <a:rPr lang="en-US" altLang="zh-CN" sz="2200" err="1">
                <a:solidFill>
                  <a:srgbClr val="000000"/>
                </a:solidFill>
                <a:latin typeface="Times New Roman" panose="02020603050405020304" pitchFamily="18" charset="0"/>
                <a:ea typeface="宋体" panose="02010600030101010101" pitchFamily="2" charset="-122"/>
              </a:rPr>
              <a:t>repositories.cdlib.org/escholarship</a:t>
            </a:r>
            <a:r>
              <a:rPr lang="zh-CN" altLang="en-US" sz="2200" dirty="0">
                <a:solidFill>
                  <a:srgbClr val="000000"/>
                </a:solidFill>
                <a:latin typeface="Times New Roman" panose="02020603050405020304" pitchFamily="18" charset="0"/>
                <a:ea typeface="宋体" panose="02010600030101010101" pitchFamily="2" charset="-122"/>
              </a:rPr>
              <a:t>）</a:t>
            </a:r>
            <a:endParaRPr lang="zh-CN" altLang="en-US" sz="2200"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TextBox 3"/>
          <p:cNvSpPr txBox="1"/>
          <p:nvPr/>
        </p:nvSpPr>
        <p:spPr>
          <a:xfrm>
            <a:off x="1367860" y="1683703"/>
            <a:ext cx="2257425" cy="2200910"/>
          </a:xfrm>
          <a:prstGeom prst="rect">
            <a:avLst/>
          </a:prstGeom>
          <a:noFill/>
          <a:ln w="9525">
            <a:noFill/>
          </a:ln>
        </p:spPr>
        <p:txBody>
          <a:bodyPr wrap="none" lIns="0" tIns="0" rIns="0" bIns="0" anchor="t">
            <a:spAutoFit/>
          </a:bodyPr>
          <a:p>
            <a:pPr defTabSz="821055">
              <a:lnSpc>
                <a:spcPts val="2525"/>
              </a:lnSpc>
              <a:tabLst>
                <a:tab pos="34925" algn="l"/>
              </a:tabLst>
            </a:pPr>
            <a:r>
              <a:rPr lang="zh-CN" altLang="en-US" sz="2500" dirty="0">
                <a:solidFill>
                  <a:srgbClr val="000000"/>
                </a:solidFill>
                <a:latin typeface="楷体_GB2312" pitchFamily="49" charset="-122"/>
                <a:ea typeface="宋体" panose="02010600030101010101" pitchFamily="2" charset="-122"/>
              </a:rPr>
              <a:t>国家知识产权局</a:t>
            </a:r>
            <a:endParaRPr lang="zh-CN" altLang="en-US" sz="2500" dirty="0">
              <a:solidFill>
                <a:srgbClr val="000000"/>
              </a:solidFill>
              <a:latin typeface="楷体_GB2312" pitchFamily="49" charset="-122"/>
              <a:ea typeface="宋体" panose="02010600030101010101" pitchFamily="2" charset="-122"/>
            </a:endParaRPr>
          </a:p>
          <a:p>
            <a:pPr defTabSz="821055">
              <a:lnSpc>
                <a:spcPts val="900"/>
              </a:lnSpc>
              <a:tabLst>
                <a:tab pos="34925" algn="l"/>
              </a:tabLst>
            </a:pPr>
            <a:endParaRPr lang="zh-CN" altLang="en-US" sz="2500" dirty="0">
              <a:solidFill>
                <a:srgbClr val="000000"/>
              </a:solidFill>
              <a:latin typeface="楷体_GB2312" pitchFamily="49" charset="-122"/>
              <a:ea typeface="宋体" panose="02010600030101010101" pitchFamily="2" charset="-122"/>
            </a:endParaRPr>
          </a:p>
          <a:p>
            <a:pPr defTabSz="821055">
              <a:lnSpc>
                <a:spcPts val="2850"/>
              </a:lnSpc>
              <a:tabLst>
                <a:tab pos="34925" algn="l"/>
              </a:tabLst>
            </a:pPr>
            <a:r>
              <a:rPr lang="zh-CN" altLang="en-US" sz="2500" dirty="0">
                <a:solidFill>
                  <a:srgbClr val="000000"/>
                </a:solidFill>
                <a:latin typeface="楷体_GB2312" pitchFamily="49" charset="-122"/>
                <a:ea typeface="宋体" panose="02010600030101010101" pitchFamily="2" charset="-122"/>
              </a:rPr>
              <a:t>	美国专利商标局</a:t>
            </a:r>
            <a:endParaRPr lang="zh-CN" altLang="en-US" sz="2500" dirty="0">
              <a:solidFill>
                <a:srgbClr val="000000"/>
              </a:solidFill>
              <a:latin typeface="楷体_GB2312" pitchFamily="49" charset="-122"/>
              <a:ea typeface="宋体" panose="02010600030101010101" pitchFamily="2" charset="-122"/>
            </a:endParaRPr>
          </a:p>
          <a:p>
            <a:pPr defTabSz="821055">
              <a:lnSpc>
                <a:spcPts val="900"/>
              </a:lnSpc>
              <a:tabLst>
                <a:tab pos="34925" algn="l"/>
              </a:tabLst>
            </a:pPr>
            <a:endParaRPr lang="zh-CN" altLang="en-US" sz="2500" dirty="0">
              <a:solidFill>
                <a:srgbClr val="000000"/>
              </a:solidFill>
              <a:latin typeface="楷体_GB2312" pitchFamily="49" charset="-122"/>
              <a:ea typeface="宋体" panose="02010600030101010101" pitchFamily="2" charset="-122"/>
            </a:endParaRPr>
          </a:p>
          <a:p>
            <a:pPr defTabSz="821055">
              <a:lnSpc>
                <a:spcPts val="2740"/>
              </a:lnSpc>
              <a:tabLst>
                <a:tab pos="34925" algn="l"/>
              </a:tabLst>
            </a:pPr>
            <a:r>
              <a:rPr lang="zh-CN" altLang="en-US" sz="2500" dirty="0">
                <a:solidFill>
                  <a:srgbClr val="000000"/>
                </a:solidFill>
                <a:latin typeface="楷体_GB2312" pitchFamily="49" charset="-122"/>
                <a:ea typeface="宋体" panose="02010600030101010101" pitchFamily="2" charset="-122"/>
              </a:rPr>
              <a:t>	欧洲专利局</a:t>
            </a:r>
            <a:endParaRPr lang="zh-CN" altLang="en-US" sz="2500" dirty="0">
              <a:solidFill>
                <a:srgbClr val="000000"/>
              </a:solidFill>
              <a:latin typeface="楷体_GB2312" pitchFamily="49" charset="-122"/>
              <a:ea typeface="宋体" panose="02010600030101010101" pitchFamily="2" charset="-122"/>
            </a:endParaRPr>
          </a:p>
          <a:p>
            <a:pPr defTabSz="821055">
              <a:lnSpc>
                <a:spcPts val="900"/>
              </a:lnSpc>
              <a:tabLst>
                <a:tab pos="34925" algn="l"/>
              </a:tabLst>
            </a:pPr>
            <a:endParaRPr lang="zh-CN" altLang="en-US" sz="2500" dirty="0">
              <a:solidFill>
                <a:srgbClr val="000000"/>
              </a:solidFill>
              <a:latin typeface="楷体_GB2312" pitchFamily="49" charset="-122"/>
              <a:ea typeface="宋体" panose="02010600030101010101" pitchFamily="2" charset="-122"/>
            </a:endParaRPr>
          </a:p>
          <a:p>
            <a:pPr defTabSz="821055">
              <a:lnSpc>
                <a:spcPts val="2725"/>
              </a:lnSpc>
              <a:tabLst>
                <a:tab pos="34925" algn="l"/>
              </a:tabLst>
            </a:pPr>
            <a:r>
              <a:rPr lang="zh-CN" altLang="en-US" sz="2500" dirty="0">
                <a:solidFill>
                  <a:srgbClr val="000000"/>
                </a:solidFill>
                <a:latin typeface="楷体_GB2312" pitchFamily="49" charset="-122"/>
                <a:ea typeface="宋体" panose="02010600030101010101" pitchFamily="2" charset="-122"/>
              </a:rPr>
              <a:t>	加拿大专利局</a:t>
            </a:r>
            <a:endParaRPr lang="zh-CN" altLang="en-US" sz="2500" dirty="0">
              <a:solidFill>
                <a:srgbClr val="000000"/>
              </a:solidFill>
              <a:latin typeface="楷体_GB2312" pitchFamily="49" charset="-122"/>
              <a:ea typeface="宋体" panose="02010600030101010101" pitchFamily="2" charset="-122"/>
            </a:endParaRPr>
          </a:p>
          <a:p>
            <a:pPr defTabSz="821055">
              <a:lnSpc>
                <a:spcPts val="900"/>
              </a:lnSpc>
              <a:tabLst>
                <a:tab pos="34925" algn="l"/>
              </a:tabLst>
            </a:pPr>
            <a:endParaRPr lang="zh-CN" altLang="en-US" sz="2500" dirty="0">
              <a:solidFill>
                <a:srgbClr val="000000"/>
              </a:solidFill>
              <a:latin typeface="楷体_GB2312" pitchFamily="49" charset="-122"/>
              <a:ea typeface="宋体" panose="02010600030101010101" pitchFamily="2" charset="-122"/>
            </a:endParaRPr>
          </a:p>
          <a:p>
            <a:pPr defTabSz="821055">
              <a:lnSpc>
                <a:spcPts val="2725"/>
              </a:lnSpc>
              <a:tabLst>
                <a:tab pos="34925" algn="l"/>
              </a:tabLst>
            </a:pPr>
            <a:r>
              <a:rPr lang="zh-CN" altLang="en-US" sz="2500" dirty="0">
                <a:solidFill>
                  <a:srgbClr val="000000"/>
                </a:solidFill>
                <a:latin typeface="楷体_GB2312" pitchFamily="49" charset="-122"/>
                <a:ea typeface="宋体" panose="02010600030101010101" pitchFamily="2" charset="-122"/>
              </a:rPr>
              <a:t>	日本特许厅</a:t>
            </a:r>
            <a:endParaRPr lang="zh-CN" altLang="en-US" sz="2500" dirty="0">
              <a:solidFill>
                <a:srgbClr val="000000"/>
              </a:solidFill>
              <a:latin typeface="楷体_GB2312" pitchFamily="49" charset="-122"/>
              <a:ea typeface="宋体" panose="02010600030101010101" pitchFamily="2" charset="-122"/>
            </a:endParaRPr>
          </a:p>
        </p:txBody>
      </p:sp>
      <p:sp>
        <p:nvSpPr>
          <p:cNvPr id="115714" name="TextBox 4"/>
          <p:cNvSpPr txBox="1"/>
          <p:nvPr/>
        </p:nvSpPr>
        <p:spPr>
          <a:xfrm>
            <a:off x="4646365" y="1683703"/>
            <a:ext cx="2586355" cy="2200910"/>
          </a:xfrm>
          <a:prstGeom prst="rect">
            <a:avLst/>
          </a:prstGeom>
          <a:noFill/>
          <a:ln w="9525">
            <a:noFill/>
          </a:ln>
        </p:spPr>
        <p:txBody>
          <a:bodyPr wrap="none" lIns="0" tIns="0" rIns="0" bIns="0" anchor="t">
            <a:spAutoFit/>
          </a:bodyPr>
          <a:p>
            <a:pPr defTabSz="821055">
              <a:lnSpc>
                <a:spcPts val="2525"/>
              </a:lnSpc>
              <a:tabLst>
                <a:tab pos="46355" algn="l"/>
              </a:tabLst>
            </a:pPr>
            <a:r>
              <a:rPr lang="en-US" altLang="zh-CN" sz="2500" err="1">
                <a:solidFill>
                  <a:srgbClr val="000000"/>
                </a:solidFill>
                <a:latin typeface="楷体_GB2312" pitchFamily="49" charset="-122"/>
                <a:ea typeface="宋体" panose="02010600030101010101" pitchFamily="2" charset="-122"/>
              </a:rPr>
              <a:t>www.sipo.gov.cn</a:t>
            </a:r>
            <a:endParaRPr lang="en-US" altLang="zh-CN" sz="2500">
              <a:solidFill>
                <a:srgbClr val="000000"/>
              </a:solidFill>
              <a:latin typeface="楷体_GB2312" pitchFamily="49" charset="-122"/>
              <a:ea typeface="宋体" panose="02010600030101010101" pitchFamily="2" charset="-122"/>
            </a:endParaRPr>
          </a:p>
          <a:p>
            <a:pPr defTabSz="821055">
              <a:lnSpc>
                <a:spcPts val="900"/>
              </a:lnSpc>
              <a:tabLst>
                <a:tab pos="46355" algn="l"/>
              </a:tabLst>
            </a:pPr>
            <a:endParaRPr lang="en-US" altLang="zh-CN" sz="2500">
              <a:solidFill>
                <a:srgbClr val="000000"/>
              </a:solidFill>
              <a:latin typeface="楷体_GB2312" pitchFamily="49" charset="-122"/>
              <a:ea typeface="宋体" panose="02010600030101010101" pitchFamily="2" charset="-122"/>
            </a:endParaRPr>
          </a:p>
          <a:p>
            <a:pPr defTabSz="821055">
              <a:lnSpc>
                <a:spcPts val="2850"/>
              </a:lnSpc>
              <a:tabLst>
                <a:tab pos="46355" algn="l"/>
              </a:tabLst>
            </a:pPr>
            <a:r>
              <a:rPr lang="en-US" altLang="zh-CN" sz="2500">
                <a:solidFill>
                  <a:srgbClr val="000000"/>
                </a:solidFill>
                <a:latin typeface="楷体_GB2312" pitchFamily="49" charset="-122"/>
                <a:ea typeface="宋体" panose="02010600030101010101" pitchFamily="2" charset="-122"/>
              </a:rPr>
              <a:t>	</a:t>
            </a:r>
            <a:r>
              <a:rPr lang="en-US" altLang="zh-CN" sz="2500" err="1">
                <a:solidFill>
                  <a:srgbClr val="000000"/>
                </a:solidFill>
                <a:latin typeface="楷体_GB2312" pitchFamily="49" charset="-122"/>
                <a:ea typeface="宋体" panose="02010600030101010101" pitchFamily="2" charset="-122"/>
              </a:rPr>
              <a:t>www.uspto.gov</a:t>
            </a:r>
            <a:endParaRPr lang="en-US" altLang="zh-CN" sz="2500">
              <a:solidFill>
                <a:srgbClr val="000000"/>
              </a:solidFill>
              <a:latin typeface="楷体_GB2312" pitchFamily="49" charset="-122"/>
              <a:ea typeface="宋体" panose="02010600030101010101" pitchFamily="2" charset="-122"/>
            </a:endParaRPr>
          </a:p>
          <a:p>
            <a:pPr defTabSz="821055">
              <a:lnSpc>
                <a:spcPts val="900"/>
              </a:lnSpc>
              <a:tabLst>
                <a:tab pos="46355" algn="l"/>
              </a:tabLst>
            </a:pPr>
            <a:endParaRPr lang="en-US" altLang="zh-CN" sz="2500">
              <a:solidFill>
                <a:srgbClr val="000000"/>
              </a:solidFill>
              <a:latin typeface="楷体_GB2312" pitchFamily="49" charset="-122"/>
              <a:ea typeface="宋体" panose="02010600030101010101" pitchFamily="2" charset="-122"/>
            </a:endParaRPr>
          </a:p>
          <a:p>
            <a:pPr defTabSz="821055">
              <a:lnSpc>
                <a:spcPts val="2740"/>
              </a:lnSpc>
              <a:tabLst>
                <a:tab pos="46355" algn="l"/>
              </a:tabLst>
            </a:pPr>
            <a:r>
              <a:rPr lang="en-US" altLang="zh-CN" sz="2500">
                <a:solidFill>
                  <a:srgbClr val="000000"/>
                </a:solidFill>
                <a:latin typeface="楷体_GB2312" pitchFamily="49" charset="-122"/>
                <a:ea typeface="宋体" panose="02010600030101010101" pitchFamily="2" charset="-122"/>
              </a:rPr>
              <a:t>	</a:t>
            </a:r>
            <a:r>
              <a:rPr lang="en-US" altLang="zh-CN" sz="2500" err="1">
                <a:solidFill>
                  <a:srgbClr val="000000"/>
                </a:solidFill>
                <a:latin typeface="楷体_GB2312" pitchFamily="49" charset="-122"/>
                <a:ea typeface="宋体" panose="02010600030101010101" pitchFamily="2" charset="-122"/>
              </a:rPr>
              <a:t>ep.espacenet.com</a:t>
            </a:r>
            <a:endParaRPr lang="en-US" altLang="zh-CN" sz="2500">
              <a:solidFill>
                <a:srgbClr val="000000"/>
              </a:solidFill>
              <a:latin typeface="楷体_GB2312" pitchFamily="49" charset="-122"/>
              <a:ea typeface="宋体" panose="02010600030101010101" pitchFamily="2" charset="-122"/>
            </a:endParaRPr>
          </a:p>
          <a:p>
            <a:pPr defTabSz="821055">
              <a:lnSpc>
                <a:spcPts val="900"/>
              </a:lnSpc>
              <a:tabLst>
                <a:tab pos="46355" algn="l"/>
              </a:tabLst>
            </a:pPr>
            <a:endParaRPr lang="en-US" altLang="zh-CN" sz="2500">
              <a:solidFill>
                <a:srgbClr val="000000"/>
              </a:solidFill>
              <a:latin typeface="楷体_GB2312" pitchFamily="49" charset="-122"/>
              <a:ea typeface="宋体" panose="02010600030101010101" pitchFamily="2" charset="-122"/>
            </a:endParaRPr>
          </a:p>
          <a:p>
            <a:pPr defTabSz="821055">
              <a:lnSpc>
                <a:spcPts val="2725"/>
              </a:lnSpc>
              <a:tabLst>
                <a:tab pos="46355" algn="l"/>
              </a:tabLst>
            </a:pPr>
            <a:r>
              <a:rPr lang="en-US" altLang="zh-CN" sz="2500">
                <a:solidFill>
                  <a:srgbClr val="000000"/>
                </a:solidFill>
                <a:latin typeface="楷体_GB2312" pitchFamily="49" charset="-122"/>
                <a:ea typeface="宋体" panose="02010600030101010101" pitchFamily="2" charset="-122"/>
              </a:rPr>
              <a:t>	</a:t>
            </a:r>
            <a:r>
              <a:rPr lang="en-US" altLang="zh-CN" sz="2500" err="1">
                <a:solidFill>
                  <a:srgbClr val="000000"/>
                </a:solidFill>
                <a:latin typeface="楷体_GB2312" pitchFamily="49" charset="-122"/>
                <a:ea typeface="宋体" panose="02010600030101010101" pitchFamily="2" charset="-122"/>
              </a:rPr>
              <a:t>opic.gc.ca</a:t>
            </a:r>
            <a:endParaRPr lang="en-US" altLang="zh-CN" sz="2500">
              <a:solidFill>
                <a:srgbClr val="000000"/>
              </a:solidFill>
              <a:latin typeface="楷体_GB2312" pitchFamily="49" charset="-122"/>
              <a:ea typeface="宋体" panose="02010600030101010101" pitchFamily="2" charset="-122"/>
            </a:endParaRPr>
          </a:p>
          <a:p>
            <a:pPr defTabSz="821055">
              <a:lnSpc>
                <a:spcPts val="900"/>
              </a:lnSpc>
              <a:tabLst>
                <a:tab pos="46355" algn="l"/>
              </a:tabLst>
            </a:pPr>
            <a:endParaRPr lang="en-US" altLang="zh-CN" sz="2500">
              <a:solidFill>
                <a:srgbClr val="000000"/>
              </a:solidFill>
              <a:latin typeface="楷体_GB2312" pitchFamily="49" charset="-122"/>
              <a:ea typeface="宋体" panose="02010600030101010101" pitchFamily="2" charset="-122"/>
            </a:endParaRPr>
          </a:p>
          <a:p>
            <a:pPr defTabSz="821055">
              <a:lnSpc>
                <a:spcPts val="2725"/>
              </a:lnSpc>
              <a:tabLst>
                <a:tab pos="46355" algn="l"/>
              </a:tabLst>
            </a:pPr>
            <a:r>
              <a:rPr lang="en-US" altLang="zh-CN" sz="2500">
                <a:solidFill>
                  <a:srgbClr val="000000"/>
                </a:solidFill>
                <a:latin typeface="楷体_GB2312" pitchFamily="49" charset="-122"/>
                <a:ea typeface="宋体" panose="02010600030101010101" pitchFamily="2" charset="-122"/>
              </a:rPr>
              <a:t>	</a:t>
            </a:r>
            <a:r>
              <a:rPr lang="en-US" altLang="zh-CN" sz="2500" err="1">
                <a:solidFill>
                  <a:srgbClr val="000000"/>
                </a:solidFill>
                <a:latin typeface="楷体_GB2312" pitchFamily="49" charset="-122"/>
                <a:ea typeface="宋体" panose="02010600030101010101" pitchFamily="2" charset="-122"/>
              </a:rPr>
              <a:t>www.jpo.go.jp</a:t>
            </a:r>
            <a:endParaRPr lang="zh-CN" altLang="en-US" sz="2500" dirty="0">
              <a:solidFill>
                <a:srgbClr val="000000"/>
              </a:solidFill>
              <a:latin typeface="楷体_GB2312" pitchFamily="49" charset="-122"/>
              <a:ea typeface="宋体" panose="02010600030101010101" pitchFamily="2" charset="-122"/>
            </a:endParaRPr>
          </a:p>
        </p:txBody>
      </p:sp>
      <p:sp>
        <p:nvSpPr>
          <p:cNvPr id="115715" name="TextBox 2"/>
          <p:cNvSpPr txBox="1"/>
          <p:nvPr/>
        </p:nvSpPr>
        <p:spPr>
          <a:xfrm>
            <a:off x="1216413" y="449580"/>
            <a:ext cx="1630680" cy="382905"/>
          </a:xfrm>
          <a:prstGeom prst="rect">
            <a:avLst/>
          </a:prstGeom>
          <a:noFill/>
          <a:ln w="9525">
            <a:noFill/>
          </a:ln>
        </p:spPr>
        <p:txBody>
          <a:bodyPr wrap="none" lIns="0" tIns="0" rIns="0" bIns="0" anchor="t">
            <a:spAutoFit/>
          </a:bodyPr>
          <a:p>
            <a:pPr defTabSz="821055">
              <a:lnSpc>
                <a:spcPts val="2990"/>
              </a:lnSpc>
            </a:pPr>
            <a:r>
              <a:rPr lang="zh-CN" altLang="en-US" sz="3200" b="1" dirty="0">
                <a:solidFill>
                  <a:srgbClr val="3333FF"/>
                </a:solidFill>
                <a:latin typeface="Dotum" panose="020B0600000101010101" pitchFamily="34" charset="-127"/>
                <a:ea typeface="Dotum" panose="020B0600000101010101" pitchFamily="34" charset="-127"/>
              </a:rPr>
              <a:t>专利网站</a:t>
            </a:r>
            <a:endParaRPr lang="zh-CN" altLang="en-US" sz="3200" b="1" dirty="0">
              <a:solidFill>
                <a:srgbClr val="3333FF"/>
              </a:solidFill>
              <a:latin typeface="Dotum" panose="020B0600000101010101" pitchFamily="34" charset="-127"/>
              <a:ea typeface="Dotum" panose="020B0600000101010101" pitchFamily="34" charset="-127"/>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TextBox 3"/>
          <p:cNvSpPr txBox="1"/>
          <p:nvPr/>
        </p:nvSpPr>
        <p:spPr>
          <a:xfrm>
            <a:off x="1410405" y="1395413"/>
            <a:ext cx="5943600" cy="880745"/>
          </a:xfrm>
          <a:prstGeom prst="rect">
            <a:avLst/>
          </a:prstGeom>
          <a:noFill/>
          <a:ln w="9525">
            <a:noFill/>
          </a:ln>
        </p:spPr>
        <p:txBody>
          <a:bodyPr wrap="none" lIns="0" tIns="0" rIns="0" bIns="0" anchor="t">
            <a:spAutoFit/>
          </a:bodyPr>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1</a:t>
            </a:r>
            <a:r>
              <a:rPr lang="zh-CN" altLang="en-US" sz="2000" dirty="0">
                <a:solidFill>
                  <a:srgbClr val="000000"/>
                </a:solidFill>
                <a:latin typeface="Times New Roman" panose="02020603050405020304" pitchFamily="18" charset="0"/>
                <a:ea typeface="宋体" panose="02010600030101010101" pitchFamily="2" charset="-122"/>
              </a:rPr>
              <a:t>）国家标准化管理委员会（</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www.sac.gov.cn</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2</a:t>
            </a:r>
            <a:r>
              <a:rPr lang="zh-CN" altLang="en-US" sz="2000" dirty="0">
                <a:solidFill>
                  <a:srgbClr val="000000"/>
                </a:solidFill>
                <a:latin typeface="Times New Roman" panose="02020603050405020304" pitchFamily="18" charset="0"/>
                <a:ea typeface="宋体" panose="02010600030101010101" pitchFamily="2" charset="-122"/>
              </a:rPr>
              <a:t>）中国标准化协会（</a:t>
            </a:r>
            <a:r>
              <a:rPr lang="en-US" altLang="zh-CN" sz="2000" err="1">
                <a:solidFill>
                  <a:srgbClr val="000000"/>
                </a:solidFill>
                <a:latin typeface="Times New Roman" panose="02020603050405020304" pitchFamily="18" charset="0"/>
                <a:ea typeface="宋体" panose="02010600030101010101" pitchFamily="2" charset="-122"/>
              </a:rPr>
              <a:t>http://www.china-cas.org</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3</a:t>
            </a:r>
            <a:r>
              <a:rPr lang="zh-CN" altLang="en-US" sz="2000" dirty="0">
                <a:solidFill>
                  <a:srgbClr val="000000"/>
                </a:solidFill>
                <a:latin typeface="Times New Roman" panose="02020603050405020304" pitchFamily="18" charset="0"/>
                <a:ea typeface="宋体" panose="02010600030101010101" pitchFamily="2" charset="-122"/>
              </a:rPr>
              <a:t>）中国标准服务网（</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www.cssn.net.cn</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6738" name="TextBox 4"/>
          <p:cNvSpPr txBox="1"/>
          <p:nvPr/>
        </p:nvSpPr>
        <p:spPr>
          <a:xfrm>
            <a:off x="1410088" y="2276475"/>
            <a:ext cx="6578600" cy="1184275"/>
          </a:xfrm>
          <a:prstGeom prst="rect">
            <a:avLst/>
          </a:prstGeom>
          <a:noFill/>
          <a:ln w="9525">
            <a:noFill/>
          </a:ln>
        </p:spPr>
        <p:txBody>
          <a:bodyPr wrap="none" lIns="0" tIns="0" rIns="0" bIns="0" anchor="t">
            <a:spAutoFit/>
          </a:bodyPr>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4</a:t>
            </a:r>
            <a:r>
              <a:rPr lang="zh-CN" altLang="en-US" sz="2000" dirty="0">
                <a:solidFill>
                  <a:srgbClr val="000000"/>
                </a:solidFill>
                <a:latin typeface="Times New Roman" panose="02020603050405020304" pitchFamily="18" charset="0"/>
                <a:ea typeface="宋体" panose="02010600030101010101" pitchFamily="2" charset="-122"/>
              </a:rPr>
              <a:t>）中国电子工业标准化技术协会（</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www.cesa.cn</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5</a:t>
            </a:r>
            <a:r>
              <a:rPr lang="zh-CN" altLang="en-US" sz="2000" dirty="0">
                <a:solidFill>
                  <a:srgbClr val="000000"/>
                </a:solidFill>
                <a:latin typeface="Times New Roman" panose="02020603050405020304" pitchFamily="18" charset="0"/>
                <a:ea typeface="宋体" panose="02010600030101010101" pitchFamily="2" charset="-122"/>
              </a:rPr>
              <a:t>）国家工程建设标准化信息网（</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www.ccsn.gov.cn</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6</a:t>
            </a:r>
            <a:r>
              <a:rPr lang="zh-CN" altLang="en-US" sz="2000" dirty="0">
                <a:solidFill>
                  <a:srgbClr val="000000"/>
                </a:solidFill>
                <a:latin typeface="Times New Roman" panose="02020603050405020304" pitchFamily="18" charset="0"/>
                <a:ea typeface="宋体" panose="02010600030101010101" pitchFamily="2" charset="-122"/>
              </a:rPr>
              <a:t>）世界标准服务网（</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www.wssn.net</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7</a:t>
            </a:r>
            <a:r>
              <a:rPr lang="zh-CN" altLang="en-US" sz="2000" dirty="0">
                <a:solidFill>
                  <a:srgbClr val="000000"/>
                </a:solidFill>
                <a:latin typeface="Times New Roman" panose="02020603050405020304" pitchFamily="18" charset="0"/>
                <a:ea typeface="宋体" panose="02010600030101010101" pitchFamily="2" charset="-122"/>
              </a:rPr>
              <a:t>）国际标准化组织网站（</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www.iso.ch</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6739" name="TextBox 5"/>
          <p:cNvSpPr txBox="1"/>
          <p:nvPr/>
        </p:nvSpPr>
        <p:spPr>
          <a:xfrm>
            <a:off x="1410088" y="3460433"/>
            <a:ext cx="6132830" cy="1487170"/>
          </a:xfrm>
          <a:prstGeom prst="rect">
            <a:avLst/>
          </a:prstGeom>
          <a:noFill/>
          <a:ln w="9525">
            <a:noFill/>
          </a:ln>
        </p:spPr>
        <p:txBody>
          <a:bodyPr wrap="none" lIns="0" tIns="0" rIns="0" bIns="0" anchor="t">
            <a:spAutoFit/>
          </a:bodyPr>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8</a:t>
            </a: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err="1">
                <a:solidFill>
                  <a:srgbClr val="000000"/>
                </a:solidFill>
                <a:latin typeface="Times New Roman" panose="02020603050405020304" pitchFamily="18" charset="0"/>
                <a:ea typeface="宋体" panose="02010600030101010101" pitchFamily="2" charset="-122"/>
              </a:rPr>
              <a:t>Techstreet</a:t>
            </a:r>
            <a:r>
              <a:rPr lang="zh-CN" altLang="en-US" sz="2000" dirty="0">
                <a:solidFill>
                  <a:srgbClr val="000000"/>
                </a:solidFill>
                <a:latin typeface="Times New Roman" panose="02020603050405020304" pitchFamily="18" charset="0"/>
                <a:ea typeface="宋体" panose="02010600030101010101" pitchFamily="2" charset="-122"/>
              </a:rPr>
              <a:t>标准数据库（</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www.techstreet.com</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9</a:t>
            </a:r>
            <a:r>
              <a:rPr lang="zh-CN" altLang="en-US" sz="2000" dirty="0">
                <a:solidFill>
                  <a:srgbClr val="000000"/>
                </a:solidFill>
                <a:latin typeface="Times New Roman" panose="02020603050405020304" pitchFamily="18" charset="0"/>
                <a:ea typeface="宋体" panose="02010600030101010101" pitchFamily="2" charset="-122"/>
              </a:rPr>
              <a:t>）国际电工委员会网站（</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www.iec.ch</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10</a:t>
            </a:r>
            <a:r>
              <a:rPr lang="zh-CN" altLang="en-US" sz="2000" dirty="0">
                <a:solidFill>
                  <a:srgbClr val="000000"/>
                </a:solidFill>
                <a:latin typeface="Times New Roman" panose="02020603050405020304" pitchFamily="18" charset="0"/>
                <a:ea typeface="宋体" panose="02010600030101010101" pitchFamily="2" charset="-122"/>
              </a:rPr>
              <a:t>）英国标准学会（</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www.bsigroup.com</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11</a:t>
            </a:r>
            <a:r>
              <a:rPr lang="zh-CN" altLang="en-US" sz="2000" dirty="0">
                <a:solidFill>
                  <a:srgbClr val="000000"/>
                </a:solidFill>
                <a:latin typeface="Times New Roman" panose="02020603050405020304" pitchFamily="18" charset="0"/>
                <a:ea typeface="宋体" panose="02010600030101010101" pitchFamily="2" charset="-122"/>
              </a:rPr>
              <a:t>）加拿大标准协会（</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www.csa.ca</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12</a:t>
            </a:r>
            <a:r>
              <a:rPr lang="zh-CN" altLang="en-US" sz="2000" dirty="0">
                <a:solidFill>
                  <a:srgbClr val="000000"/>
                </a:solidFill>
                <a:latin typeface="Times New Roman" panose="02020603050405020304" pitchFamily="18" charset="0"/>
                <a:ea typeface="宋体" panose="02010600030101010101" pitchFamily="2" charset="-122"/>
              </a:rPr>
              <a:t>）德国标准化学会（</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www.beuth.de</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6740" name="TextBox 2"/>
          <p:cNvSpPr txBox="1"/>
          <p:nvPr/>
        </p:nvSpPr>
        <p:spPr>
          <a:xfrm>
            <a:off x="1226573" y="416560"/>
            <a:ext cx="815340" cy="382905"/>
          </a:xfrm>
          <a:prstGeom prst="rect">
            <a:avLst/>
          </a:prstGeom>
          <a:noFill/>
          <a:ln w="9525">
            <a:noFill/>
          </a:ln>
        </p:spPr>
        <p:txBody>
          <a:bodyPr wrap="none" lIns="0" tIns="0" rIns="0" bIns="0" anchor="t">
            <a:spAutoFit/>
          </a:bodyPr>
          <a:p>
            <a:pPr defTabSz="821055">
              <a:lnSpc>
                <a:spcPts val="2990"/>
              </a:lnSpc>
            </a:pPr>
            <a:r>
              <a:rPr lang="zh-CN" altLang="en-US" sz="3200" b="1" dirty="0">
                <a:solidFill>
                  <a:srgbClr val="3333FF"/>
                </a:solidFill>
                <a:latin typeface="Dotum" panose="020B0600000101010101" pitchFamily="34" charset="-127"/>
                <a:ea typeface="Dotum" panose="020B0600000101010101" pitchFamily="34" charset="-127"/>
              </a:rPr>
              <a:t>标准</a:t>
            </a:r>
            <a:endParaRPr lang="zh-CN" altLang="en-US" sz="3200" b="1" dirty="0">
              <a:solidFill>
                <a:srgbClr val="3333FF"/>
              </a:solidFill>
              <a:latin typeface="Dotum" panose="020B0600000101010101" pitchFamily="34" charset="-127"/>
              <a:ea typeface="Dotum" panose="020B0600000101010101" pitchFamily="34" charset="-127"/>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TextBox 3"/>
          <p:cNvSpPr txBox="1"/>
          <p:nvPr/>
        </p:nvSpPr>
        <p:spPr>
          <a:xfrm>
            <a:off x="1201173" y="1209993"/>
            <a:ext cx="5500370" cy="274320"/>
          </a:xfrm>
          <a:prstGeom prst="rect">
            <a:avLst/>
          </a:prstGeom>
          <a:noFill/>
          <a:ln w="9525">
            <a:noFill/>
          </a:ln>
        </p:spPr>
        <p:txBody>
          <a:bodyPr wrap="none" lIns="0" tIns="0" rIns="0" bIns="0" anchor="t">
            <a:spAutoFit/>
          </a:bodyPr>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1</a:t>
            </a:r>
            <a:r>
              <a:rPr lang="zh-CN" altLang="en-US" sz="2000" dirty="0">
                <a:solidFill>
                  <a:srgbClr val="000000"/>
                </a:solidFill>
                <a:latin typeface="Times New Roman" panose="02020603050405020304" pitchFamily="18" charset="0"/>
                <a:ea typeface="宋体" panose="02010600030101010101" pitchFamily="2" charset="-122"/>
              </a:rPr>
              <a:t>）美国</a:t>
            </a:r>
            <a:r>
              <a:rPr lang="en-US" altLang="zh-CN" sz="2000">
                <a:solidFill>
                  <a:srgbClr val="000000"/>
                </a:solidFill>
                <a:latin typeface="Times New Roman" panose="02020603050405020304" pitchFamily="18" charset="0"/>
                <a:ea typeface="宋体" panose="02010600030101010101" pitchFamily="2" charset="-122"/>
              </a:rPr>
              <a:t>OSTI</a:t>
            </a:r>
            <a:r>
              <a:rPr lang="zh-CN" altLang="en-US" sz="2000" dirty="0">
                <a:solidFill>
                  <a:srgbClr val="000000"/>
                </a:solidFill>
                <a:latin typeface="Times New Roman" panose="02020603050405020304" pitchFamily="18" charset="0"/>
                <a:ea typeface="宋体" panose="02010600030101010101" pitchFamily="2" charset="-122"/>
              </a:rPr>
              <a:t>灰色文献网（</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www.osti.gov</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7762" name="TextBox 4"/>
          <p:cNvSpPr txBox="1"/>
          <p:nvPr/>
        </p:nvSpPr>
        <p:spPr>
          <a:xfrm>
            <a:off x="1201173" y="1540193"/>
            <a:ext cx="6897370" cy="880745"/>
          </a:xfrm>
          <a:prstGeom prst="rect">
            <a:avLst/>
          </a:prstGeom>
          <a:noFill/>
          <a:ln w="9525">
            <a:noFill/>
          </a:ln>
        </p:spPr>
        <p:txBody>
          <a:bodyPr wrap="none" lIns="0" tIns="0" rIns="0" bIns="0" anchor="t">
            <a:spAutoFit/>
          </a:bodyPr>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2</a:t>
            </a:r>
            <a:r>
              <a:rPr lang="zh-CN" altLang="en-US" sz="2000" dirty="0">
                <a:solidFill>
                  <a:srgbClr val="000000"/>
                </a:solidFill>
                <a:latin typeface="Times New Roman" panose="02020603050405020304" pitchFamily="18" charset="0"/>
                <a:ea typeface="宋体" panose="02010600030101010101" pitchFamily="2" charset="-122"/>
              </a:rPr>
              <a:t>）美国国防部科技信息库（</a:t>
            </a:r>
            <a:r>
              <a:rPr lang="en-US" altLang="zh-CN" sz="2000">
                <a:solidFill>
                  <a:srgbClr val="000000"/>
                </a:solidFill>
                <a:latin typeface="Times New Roman" panose="02020603050405020304" pitchFamily="18" charset="0"/>
                <a:ea typeface="宋体" panose="02010600030101010101" pitchFamily="2" charset="-122"/>
              </a:rPr>
              <a:t>DTIC</a:t>
            </a:r>
            <a:r>
              <a:rPr lang="zh-CN" altLang="en-US" sz="2000" dirty="0">
                <a:solidFill>
                  <a:srgbClr val="000000"/>
                </a:solidFill>
                <a:latin typeface="Times New Roman" panose="02020603050405020304" pitchFamily="18" charset="0"/>
                <a:ea typeface="宋体" panose="02010600030101010101" pitchFamily="2" charset="-122"/>
              </a:rPr>
              <a:t>）（ </a:t>
            </a:r>
            <a:r>
              <a:rPr lang="en-US" altLang="zh-CN" sz="2000">
                <a:solidFill>
                  <a:srgbClr val="000000"/>
                </a:solidFill>
                <a:latin typeface="Times New Roman" panose="02020603050405020304" pitchFamily="18" charset="0"/>
                <a:ea typeface="宋体" panose="02010600030101010101" pitchFamily="2" charset="-122"/>
              </a:rPr>
              <a:t>http:// </a:t>
            </a:r>
            <a:r>
              <a:rPr lang="en-US" altLang="zh-CN" sz="2000" err="1">
                <a:solidFill>
                  <a:srgbClr val="000000"/>
                </a:solidFill>
                <a:latin typeface="Times New Roman" panose="02020603050405020304" pitchFamily="18" charset="0"/>
                <a:ea typeface="宋体" panose="02010600030101010101" pitchFamily="2" charset="-122"/>
              </a:rPr>
              <a:t>www.dtic.mil</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3</a:t>
            </a: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EECS Technical Reports</a:t>
            </a: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err="1">
                <a:solidFill>
                  <a:srgbClr val="000000"/>
                </a:solidFill>
                <a:latin typeface="Times New Roman" panose="02020603050405020304" pitchFamily="18" charset="0"/>
                <a:ea typeface="宋体" panose="02010600030101010101" pitchFamily="2" charset="-122"/>
              </a:rPr>
              <a:t>http://cs-tr.cs.berkeley.edu</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4</a:t>
            </a: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NASA Technical Reports Server</a:t>
            </a: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NTRS</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7763" name="TextBox 5"/>
          <p:cNvSpPr txBox="1"/>
          <p:nvPr/>
        </p:nvSpPr>
        <p:spPr>
          <a:xfrm>
            <a:off x="6362453" y="2146618"/>
            <a:ext cx="2455545" cy="274320"/>
          </a:xfrm>
          <a:prstGeom prst="rect">
            <a:avLst/>
          </a:prstGeom>
          <a:noFill/>
          <a:ln w="9525">
            <a:noFill/>
          </a:ln>
        </p:spPr>
        <p:txBody>
          <a:bodyPr wrap="none" lIns="0" tIns="0" rIns="0" bIns="0" anchor="t">
            <a:spAutoFit/>
          </a:bodyPr>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ntrs.nasa.gov</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7764" name="TextBox 6"/>
          <p:cNvSpPr txBox="1"/>
          <p:nvPr/>
        </p:nvSpPr>
        <p:spPr>
          <a:xfrm>
            <a:off x="1201173" y="2421255"/>
            <a:ext cx="6262370" cy="577215"/>
          </a:xfrm>
          <a:prstGeom prst="rect">
            <a:avLst/>
          </a:prstGeom>
          <a:noFill/>
          <a:ln w="9525">
            <a:noFill/>
          </a:ln>
        </p:spPr>
        <p:txBody>
          <a:bodyPr wrap="none" lIns="0" tIns="0" rIns="0" bIns="0" anchor="t">
            <a:spAutoFit/>
          </a:bodyPr>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5</a:t>
            </a:r>
            <a:r>
              <a:rPr lang="zh-CN" altLang="en-US" sz="2000" dirty="0">
                <a:solidFill>
                  <a:srgbClr val="000000"/>
                </a:solidFill>
                <a:latin typeface="Times New Roman" panose="02020603050405020304" pitchFamily="18" charset="0"/>
                <a:ea typeface="宋体" panose="02010600030101010101" pitchFamily="2" charset="-122"/>
              </a:rPr>
              <a:t>）美国政府科技报告（</a:t>
            </a:r>
            <a:r>
              <a:rPr lang="en-US" altLang="zh-CN" sz="2000">
                <a:solidFill>
                  <a:srgbClr val="000000"/>
                </a:solidFill>
                <a:latin typeface="Times New Roman" panose="02020603050405020304" pitchFamily="18" charset="0"/>
                <a:ea typeface="宋体" panose="02010600030101010101" pitchFamily="2" charset="-122"/>
              </a:rPr>
              <a:t>NTIS</a:t>
            </a: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www.ntis.gov</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a:p>
            <a:pPr defTabSz="821055">
              <a:lnSpc>
                <a:spcPts val="2365"/>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6</a:t>
            </a:r>
            <a:r>
              <a:rPr lang="zh-CN" altLang="en-US" sz="2000" dirty="0">
                <a:solidFill>
                  <a:srgbClr val="000000"/>
                </a:solidFill>
                <a:latin typeface="Times New Roman" panose="02020603050405020304" pitchFamily="18" charset="0"/>
                <a:ea typeface="宋体" panose="02010600030101010101" pitchFamily="2" charset="-122"/>
              </a:rPr>
              <a:t>）惠普实验室技术报告</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7765" name="TextBox 7"/>
          <p:cNvSpPr txBox="1"/>
          <p:nvPr/>
        </p:nvSpPr>
        <p:spPr>
          <a:xfrm>
            <a:off x="4269493" y="2723833"/>
            <a:ext cx="5218430" cy="274320"/>
          </a:xfrm>
          <a:prstGeom prst="rect">
            <a:avLst/>
          </a:prstGeom>
          <a:noFill/>
          <a:ln w="9525">
            <a:noFill/>
          </a:ln>
        </p:spPr>
        <p:txBody>
          <a:bodyPr wrap="none" lIns="0" tIns="0" rIns="0" bIns="0" anchor="t">
            <a:spAutoFit/>
          </a:bodyPr>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www.hpl.hp.com/techreports/index.html</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7766" name="TextBox 8"/>
          <p:cNvSpPr txBox="1"/>
          <p:nvPr/>
        </p:nvSpPr>
        <p:spPr>
          <a:xfrm>
            <a:off x="1201173" y="2998153"/>
            <a:ext cx="6174740" cy="274320"/>
          </a:xfrm>
          <a:prstGeom prst="rect">
            <a:avLst/>
          </a:prstGeom>
          <a:noFill/>
          <a:ln w="9525">
            <a:noFill/>
          </a:ln>
        </p:spPr>
        <p:txBody>
          <a:bodyPr wrap="none" lIns="0" tIns="0" rIns="0" bIns="0" anchor="t">
            <a:spAutoFit/>
          </a:bodyPr>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7</a:t>
            </a: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NBER Working Paper</a:t>
            </a: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www.nber.org</a:t>
            </a:r>
            <a:r>
              <a:rPr lang="en-US" altLang="zh-CN" sz="2000">
                <a:solidFill>
                  <a:srgbClr val="000000"/>
                </a:solidFill>
                <a:latin typeface="Times New Roman" panose="02020603050405020304" pitchFamily="18" charset="0"/>
                <a:ea typeface="宋体" panose="02010600030101010101" pitchFamily="2" charset="-122"/>
              </a:rPr>
              <a:t>/papers</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7767" name="TextBox 9"/>
          <p:cNvSpPr txBox="1"/>
          <p:nvPr/>
        </p:nvSpPr>
        <p:spPr>
          <a:xfrm>
            <a:off x="1145928" y="3272790"/>
            <a:ext cx="5555615" cy="548640"/>
          </a:xfrm>
          <a:prstGeom prst="rect">
            <a:avLst/>
          </a:prstGeom>
          <a:noFill/>
          <a:ln w="9525">
            <a:noFill/>
          </a:ln>
        </p:spPr>
        <p:txBody>
          <a:bodyPr wrap="none" lIns="0" tIns="0" rIns="0" bIns="0" anchor="t">
            <a:spAutoFit/>
          </a:bodyPr>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8</a:t>
            </a: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Documents &amp; Reports of the World Bank Group</a:t>
            </a:r>
            <a:endParaRPr lang="en-US" altLang="zh-CN" sz="2000">
              <a:solidFill>
                <a:srgbClr val="000000"/>
              </a:solidFill>
              <a:latin typeface="Times New Roman" panose="02020603050405020304" pitchFamily="18" charset="0"/>
              <a:ea typeface="宋体" panose="02010600030101010101" pitchFamily="2" charset="-122"/>
            </a:endParaRPr>
          </a:p>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http://www- </a:t>
            </a:r>
            <a:r>
              <a:rPr lang="en-US" altLang="zh-CN" sz="1800" err="1">
                <a:solidFill>
                  <a:srgbClr val="000000"/>
                </a:solidFill>
                <a:latin typeface="Arial" panose="020B0604020202020204" pitchFamily="34" charset="0"/>
              </a:rPr>
              <a:t>wds.worldbank.org</a:t>
            </a:r>
            <a:r>
              <a:rPr lang="en-US" altLang="zh-CN" sz="1800">
                <a:solidFill>
                  <a:srgbClr val="000000"/>
                </a:solidFill>
                <a:latin typeface="Arial" panose="020B0604020202020204" pitchFamily="34" charset="0"/>
              </a:rPr>
              <a:t>)</a:t>
            </a:r>
            <a:endParaRPr lang="zh-CN" altLang="en-US" sz="1800" dirty="0">
              <a:solidFill>
                <a:srgbClr val="000000"/>
              </a:solidFill>
              <a:latin typeface="Arial" panose="020B0604020202020204" pitchFamily="34" charset="0"/>
            </a:endParaRPr>
          </a:p>
        </p:txBody>
      </p:sp>
      <p:sp>
        <p:nvSpPr>
          <p:cNvPr id="117769" name="TextBox 11"/>
          <p:cNvSpPr txBox="1"/>
          <p:nvPr/>
        </p:nvSpPr>
        <p:spPr>
          <a:xfrm>
            <a:off x="1201490" y="3821430"/>
            <a:ext cx="5103495" cy="274320"/>
          </a:xfrm>
          <a:prstGeom prst="rect">
            <a:avLst/>
          </a:prstGeom>
          <a:noFill/>
          <a:ln w="9525">
            <a:noFill/>
          </a:ln>
        </p:spPr>
        <p:txBody>
          <a:bodyPr wrap="none" lIns="0" tIns="0" rIns="0" bIns="0" anchor="t">
            <a:spAutoFit/>
          </a:bodyPr>
          <a:p>
            <a:pPr defTabSz="821055">
              <a:lnSpc>
                <a:spcPts val="2140"/>
              </a:lnSpc>
            </a:pP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9</a:t>
            </a: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err="1">
                <a:solidFill>
                  <a:srgbClr val="000000"/>
                </a:solidFill>
                <a:latin typeface="Times New Roman" panose="02020603050405020304" pitchFamily="18" charset="0"/>
                <a:ea typeface="宋体" panose="02010600030101010101" pitchFamily="2" charset="-122"/>
              </a:rPr>
              <a:t>EconPapers</a:t>
            </a:r>
            <a:r>
              <a:rPr lang="zh-CN" altLang="en-US" sz="2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http://</a:t>
            </a:r>
            <a:r>
              <a:rPr lang="en-US" altLang="zh-CN" sz="2000" err="1">
                <a:solidFill>
                  <a:srgbClr val="000000"/>
                </a:solidFill>
                <a:latin typeface="Times New Roman" panose="02020603050405020304" pitchFamily="18" charset="0"/>
                <a:ea typeface="宋体" panose="02010600030101010101" pitchFamily="2" charset="-122"/>
              </a:rPr>
              <a:t>econpapers.repec.org</a:t>
            </a:r>
            <a:r>
              <a:rPr lang="zh-CN" altLang="en-US" sz="2000" dirty="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7770" name="TextBox 2"/>
          <p:cNvSpPr txBox="1"/>
          <p:nvPr/>
        </p:nvSpPr>
        <p:spPr>
          <a:xfrm>
            <a:off x="1201490" y="454343"/>
            <a:ext cx="3168650" cy="382905"/>
          </a:xfrm>
          <a:prstGeom prst="rect">
            <a:avLst/>
          </a:prstGeom>
          <a:noFill/>
          <a:ln w="9525">
            <a:noFill/>
          </a:ln>
        </p:spPr>
        <p:txBody>
          <a:bodyPr lIns="0" tIns="0" rIns="0" bIns="0" anchor="t">
            <a:spAutoFit/>
          </a:bodyPr>
          <a:p>
            <a:pPr defTabSz="821055">
              <a:lnSpc>
                <a:spcPts val="2990"/>
              </a:lnSpc>
            </a:pPr>
            <a:r>
              <a:rPr lang="zh-CN" altLang="en-US" sz="3200" b="1" dirty="0">
                <a:solidFill>
                  <a:srgbClr val="3333FF"/>
                </a:solidFill>
                <a:latin typeface="Dotum" panose="020B0600000101010101" pitchFamily="34" charset="-127"/>
                <a:ea typeface="Dotum" panose="020B0600000101010101" pitchFamily="34" charset="-127"/>
              </a:rPr>
              <a:t>科技报告</a:t>
            </a:r>
            <a:endParaRPr lang="zh-CN" altLang="en-US" sz="3200" b="1" dirty="0">
              <a:solidFill>
                <a:srgbClr val="3333FF"/>
              </a:solidFill>
              <a:latin typeface="Dotum" panose="020B0600000101010101" pitchFamily="34" charset="-127"/>
              <a:ea typeface="Dotum" panose="020B0600000101010101" pitchFamily="34" charset="-127"/>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TextBox 3"/>
          <p:cNvSpPr txBox="1"/>
          <p:nvPr/>
        </p:nvSpPr>
        <p:spPr>
          <a:xfrm>
            <a:off x="1035755" y="1255078"/>
            <a:ext cx="5207000" cy="233680"/>
          </a:xfrm>
          <a:prstGeom prst="rect">
            <a:avLst/>
          </a:prstGeom>
          <a:noFill/>
          <a:ln w="9525">
            <a:noFill/>
          </a:ln>
        </p:spPr>
        <p:txBody>
          <a:bodyPr lIns="0" tIns="0" rIns="0" bIns="0" anchor="t">
            <a:spAutoFit/>
          </a:bodyPr>
          <a:p>
            <a:pPr defTabSz="821055">
              <a:lnSpc>
                <a:spcPts val="1825"/>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1</a:t>
            </a:r>
            <a:r>
              <a:rPr lang="zh-CN" altLang="en-US" sz="1600" dirty="0">
                <a:solidFill>
                  <a:srgbClr val="000000"/>
                </a:solidFill>
                <a:latin typeface="Times New Roman" panose="02020603050405020304" pitchFamily="18" charset="0"/>
                <a:ea typeface="宋体" panose="02010600030101010101" pitchFamily="2" charset="-122"/>
              </a:rPr>
              <a:t>）中国国家统计局（</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www.stats.gov.cn</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p:txBody>
      </p:sp>
      <p:sp>
        <p:nvSpPr>
          <p:cNvPr id="118786" name="TextBox 4"/>
          <p:cNvSpPr txBox="1"/>
          <p:nvPr/>
        </p:nvSpPr>
        <p:spPr>
          <a:xfrm>
            <a:off x="1035755" y="1489075"/>
            <a:ext cx="6840538" cy="1016635"/>
          </a:xfrm>
          <a:prstGeom prst="rect">
            <a:avLst/>
          </a:prstGeom>
          <a:noFill/>
          <a:ln w="9525">
            <a:noFill/>
          </a:ln>
        </p:spPr>
        <p:txBody>
          <a:bodyPr lIns="0" tIns="0" rIns="0" bIns="0" anchor="t">
            <a:spAutoFit/>
          </a:bodyPr>
          <a:p>
            <a:pPr defTabSz="821055">
              <a:lnSpc>
                <a:spcPts val="1825"/>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2</a:t>
            </a:r>
            <a:r>
              <a:rPr lang="zh-CN" altLang="en-US" sz="1600" dirty="0">
                <a:solidFill>
                  <a:srgbClr val="000000"/>
                </a:solidFill>
                <a:latin typeface="Times New Roman" panose="02020603050405020304" pitchFamily="18" charset="0"/>
                <a:ea typeface="宋体" panose="02010600030101010101" pitchFamily="2" charset="-122"/>
              </a:rPr>
              <a:t>）中国统计信息网（</a:t>
            </a:r>
            <a:r>
              <a:rPr lang="en-US" altLang="zh-CN" sz="1600">
                <a:solidFill>
                  <a:srgbClr val="000000"/>
                </a:solidFill>
                <a:latin typeface="Times New Roman" panose="02020603050405020304" pitchFamily="18" charset="0"/>
                <a:ea typeface="宋体" panose="02010600030101010101" pitchFamily="2" charset="-122"/>
              </a:rPr>
              <a:t>http://web.tongji.edu.cn/~yangdy/data/link2.htm</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a:p>
            <a:pPr defTabSz="821055">
              <a:lnSpc>
                <a:spcPts val="2040"/>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3</a:t>
            </a:r>
            <a:r>
              <a:rPr lang="zh-CN" altLang="en-US" sz="1600" dirty="0">
                <a:solidFill>
                  <a:srgbClr val="000000"/>
                </a:solidFill>
                <a:latin typeface="Times New Roman" panose="02020603050405020304" pitchFamily="18" charset="0"/>
                <a:ea typeface="宋体" panose="02010600030101010101" pitchFamily="2" charset="-122"/>
              </a:rPr>
              <a:t>）中国年鉴信息网（</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www.chinayearbook.com</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a:p>
            <a:pPr defTabSz="821055">
              <a:lnSpc>
                <a:spcPts val="2040"/>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4</a:t>
            </a:r>
            <a:r>
              <a:rPr lang="zh-CN" altLang="en-US" sz="1600" dirty="0">
                <a:solidFill>
                  <a:srgbClr val="000000"/>
                </a:solidFill>
                <a:latin typeface="Times New Roman" panose="02020603050405020304" pitchFamily="18" charset="0"/>
                <a:ea typeface="宋体" panose="02010600030101010101" pitchFamily="2" charset="-122"/>
              </a:rPr>
              <a:t>）联合国统计司（</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unstats.un.org</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a:p>
            <a:pPr defTabSz="821055">
              <a:lnSpc>
                <a:spcPts val="2025"/>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5</a:t>
            </a:r>
            <a:r>
              <a:rPr lang="zh-CN" altLang="en-US" sz="1600" dirty="0">
                <a:solidFill>
                  <a:srgbClr val="000000"/>
                </a:solidFill>
                <a:latin typeface="Times New Roman" panose="02020603050405020304" pitchFamily="18" charset="0"/>
                <a:ea typeface="宋体" panose="02010600030101010101" pitchFamily="2" charset="-122"/>
              </a:rPr>
              <a:t>）联合国数据（</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data.un.org</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p:txBody>
      </p:sp>
      <p:sp>
        <p:nvSpPr>
          <p:cNvPr id="118787" name="TextBox 5"/>
          <p:cNvSpPr txBox="1"/>
          <p:nvPr/>
        </p:nvSpPr>
        <p:spPr>
          <a:xfrm>
            <a:off x="1035438" y="2505710"/>
            <a:ext cx="5391150" cy="1016635"/>
          </a:xfrm>
          <a:prstGeom prst="rect">
            <a:avLst/>
          </a:prstGeom>
          <a:noFill/>
          <a:ln w="9525">
            <a:noFill/>
          </a:ln>
        </p:spPr>
        <p:txBody>
          <a:bodyPr lIns="0" tIns="0" rIns="0" bIns="0" anchor="t">
            <a:spAutoFit/>
          </a:bodyPr>
          <a:p>
            <a:pPr defTabSz="821055">
              <a:lnSpc>
                <a:spcPts val="1825"/>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6</a:t>
            </a:r>
            <a:r>
              <a:rPr lang="zh-CN" altLang="en-US" sz="1600" dirty="0">
                <a:solidFill>
                  <a:srgbClr val="000000"/>
                </a:solidFill>
                <a:latin typeface="Times New Roman" panose="02020603050405020304" pitchFamily="18" charset="0"/>
                <a:ea typeface="宋体" panose="02010600030101010101" pitchFamily="2" charset="-122"/>
              </a:rPr>
              <a:t>）世界银行（</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www.worldbank.org</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a:p>
            <a:pPr defTabSz="821055">
              <a:lnSpc>
                <a:spcPts val="2040"/>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7</a:t>
            </a:r>
            <a:r>
              <a:rPr lang="zh-CN" altLang="en-US" sz="1600" dirty="0">
                <a:solidFill>
                  <a:srgbClr val="000000"/>
                </a:solidFill>
                <a:latin typeface="Times New Roman" panose="02020603050405020304" pitchFamily="18" charset="0"/>
                <a:ea typeface="宋体" panose="02010600030101010101" pitchFamily="2" charset="-122"/>
              </a:rPr>
              <a:t>）世界贸易组织（</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www.intracen.org</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a:p>
            <a:pPr defTabSz="821055">
              <a:lnSpc>
                <a:spcPts val="2040"/>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8</a:t>
            </a:r>
            <a:r>
              <a:rPr lang="zh-CN" altLang="en-US" sz="1600" dirty="0">
                <a:solidFill>
                  <a:srgbClr val="000000"/>
                </a:solidFill>
                <a:latin typeface="Times New Roman" panose="02020603050405020304" pitchFamily="18" charset="0"/>
                <a:ea typeface="宋体" panose="02010600030101010101" pitchFamily="2" charset="-122"/>
              </a:rPr>
              <a:t>）经济合作及发展组织（</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www.oecd.org</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a:p>
            <a:pPr defTabSz="821055">
              <a:lnSpc>
                <a:spcPts val="2025"/>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9</a:t>
            </a:r>
            <a:r>
              <a:rPr lang="zh-CN" altLang="en-US" sz="1600" dirty="0">
                <a:solidFill>
                  <a:srgbClr val="000000"/>
                </a:solidFill>
                <a:latin typeface="Times New Roman" panose="02020603050405020304" pitchFamily="18" charset="0"/>
                <a:ea typeface="宋体" panose="02010600030101010101" pitchFamily="2" charset="-122"/>
              </a:rPr>
              <a:t>）国际统计学会（</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isi.cbs.nl</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p:txBody>
      </p:sp>
      <p:sp>
        <p:nvSpPr>
          <p:cNvPr id="118788" name="TextBox 6"/>
          <p:cNvSpPr txBox="1"/>
          <p:nvPr/>
        </p:nvSpPr>
        <p:spPr>
          <a:xfrm>
            <a:off x="1035438" y="3522028"/>
            <a:ext cx="4595812" cy="233680"/>
          </a:xfrm>
          <a:prstGeom prst="rect">
            <a:avLst/>
          </a:prstGeom>
          <a:noFill/>
          <a:ln w="9525">
            <a:noFill/>
          </a:ln>
        </p:spPr>
        <p:txBody>
          <a:bodyPr lIns="0" tIns="0" rIns="0" bIns="0" anchor="t">
            <a:spAutoFit/>
          </a:bodyPr>
          <a:p>
            <a:pPr defTabSz="821055">
              <a:lnSpc>
                <a:spcPts val="1825"/>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10</a:t>
            </a:r>
            <a:r>
              <a:rPr lang="zh-CN" altLang="en-US" sz="1600" dirty="0">
                <a:solidFill>
                  <a:srgbClr val="000000"/>
                </a:solidFill>
                <a:latin typeface="Times New Roman" panose="02020603050405020304" pitchFamily="18" charset="0"/>
                <a:ea typeface="宋体" panose="02010600030101010101" pitchFamily="2" charset="-122"/>
              </a:rPr>
              <a:t>）国际结算银行（</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www.bis.org</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p:txBody>
      </p:sp>
      <p:sp>
        <p:nvSpPr>
          <p:cNvPr id="118789" name="TextBox 7"/>
          <p:cNvSpPr txBox="1"/>
          <p:nvPr/>
        </p:nvSpPr>
        <p:spPr>
          <a:xfrm>
            <a:off x="1035438" y="3756025"/>
            <a:ext cx="6808787" cy="1278255"/>
          </a:xfrm>
          <a:prstGeom prst="rect">
            <a:avLst/>
          </a:prstGeom>
          <a:noFill/>
          <a:ln w="9525">
            <a:noFill/>
          </a:ln>
        </p:spPr>
        <p:txBody>
          <a:bodyPr lIns="0" tIns="0" rIns="0" bIns="0" anchor="t">
            <a:spAutoFit/>
          </a:bodyPr>
          <a:p>
            <a:pPr defTabSz="821055">
              <a:lnSpc>
                <a:spcPts val="1825"/>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11</a:t>
            </a:r>
            <a:r>
              <a:rPr lang="zh-CN" altLang="en-US" sz="1600" dirty="0">
                <a:solidFill>
                  <a:srgbClr val="000000"/>
                </a:solidFill>
                <a:latin typeface="Times New Roman" panose="02020603050405020304" pitchFamily="18" charset="0"/>
                <a:ea typeface="宋体" panose="02010600030101010101" pitchFamily="2" charset="-122"/>
              </a:rPr>
              <a:t>）亚洲及太平洋经济社会委员会统计司（</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www.unescap.org</a:t>
            </a:r>
            <a:r>
              <a:rPr lang="en-US" altLang="zh-CN" sz="1600">
                <a:solidFill>
                  <a:srgbClr val="000000"/>
                </a:solidFill>
                <a:latin typeface="Times New Roman" panose="02020603050405020304" pitchFamily="18" charset="0"/>
                <a:ea typeface="宋体" panose="02010600030101010101" pitchFamily="2" charset="-122"/>
              </a:rPr>
              <a:t>/stat</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a:p>
            <a:pPr defTabSz="821055">
              <a:lnSpc>
                <a:spcPts val="2040"/>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12</a:t>
            </a:r>
            <a:r>
              <a:rPr lang="zh-CN" altLang="en-US" sz="1600" dirty="0">
                <a:solidFill>
                  <a:srgbClr val="000000"/>
                </a:solidFill>
                <a:latin typeface="Times New Roman" panose="02020603050405020304" pitchFamily="18" charset="0"/>
                <a:ea typeface="宋体" panose="02010600030101010101" pitchFamily="2" charset="-122"/>
              </a:rPr>
              <a:t>）欧洲经济委员会统计司（</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www.unece.org</a:t>
            </a:r>
            <a:r>
              <a:rPr lang="en-US" altLang="zh-CN" sz="1600">
                <a:solidFill>
                  <a:srgbClr val="000000"/>
                </a:solidFill>
                <a:latin typeface="Times New Roman" panose="02020603050405020304" pitchFamily="18" charset="0"/>
                <a:ea typeface="宋体" panose="02010600030101010101" pitchFamily="2" charset="-122"/>
              </a:rPr>
              <a:t>/stats</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a:p>
            <a:pPr defTabSz="821055">
              <a:lnSpc>
                <a:spcPts val="2040"/>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13</a:t>
            </a:r>
            <a:r>
              <a:rPr lang="zh-CN" altLang="en-US" sz="1600" dirty="0">
                <a:solidFill>
                  <a:srgbClr val="000000"/>
                </a:solidFill>
                <a:latin typeface="Times New Roman" panose="02020603050405020304" pitchFamily="18" charset="0"/>
                <a:ea typeface="宋体" panose="02010600030101010101" pitchFamily="2" charset="-122"/>
              </a:rPr>
              <a:t>）欧洲联盟统计局（</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ec.europa.eu/eurostat</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a:p>
            <a:pPr defTabSz="821055">
              <a:lnSpc>
                <a:spcPts val="2025"/>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14</a:t>
            </a:r>
            <a:r>
              <a:rPr lang="zh-CN" altLang="en-US" sz="1600" dirty="0">
                <a:solidFill>
                  <a:srgbClr val="000000"/>
                </a:solidFill>
                <a:latin typeface="Times New Roman" panose="02020603050405020304" pitchFamily="18" charset="0"/>
                <a:ea typeface="宋体" panose="02010600030101010101" pitchFamily="2" charset="-122"/>
              </a:rPr>
              <a:t>）美国经济研究局（</a:t>
            </a:r>
            <a:r>
              <a:rPr lang="en-US" altLang="zh-CN" sz="1600">
                <a:solidFill>
                  <a:srgbClr val="000000"/>
                </a:solidFill>
                <a:latin typeface="Times New Roman" panose="02020603050405020304" pitchFamily="18" charset="0"/>
                <a:ea typeface="宋体" panose="02010600030101010101" pitchFamily="2" charset="-122"/>
              </a:rPr>
              <a:t>http://</a:t>
            </a:r>
            <a:r>
              <a:rPr lang="en-US" altLang="zh-CN" sz="1600" err="1">
                <a:solidFill>
                  <a:srgbClr val="000000"/>
                </a:solidFill>
                <a:latin typeface="Times New Roman" panose="02020603050405020304" pitchFamily="18" charset="0"/>
                <a:ea typeface="宋体" panose="02010600030101010101" pitchFamily="2" charset="-122"/>
              </a:rPr>
              <a:t>www.bea.gov</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a:p>
            <a:pPr defTabSz="821055">
              <a:lnSpc>
                <a:spcPts val="2040"/>
              </a:lnSpc>
            </a:pP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15</a:t>
            </a:r>
            <a:r>
              <a:rPr lang="zh-CN" altLang="en-US" sz="1600" dirty="0">
                <a:solidFill>
                  <a:srgbClr val="000000"/>
                </a:solidFill>
                <a:latin typeface="Times New Roman" panose="02020603050405020304" pitchFamily="18" charset="0"/>
                <a:ea typeface="宋体" panose="02010600030101010101" pitchFamily="2" charset="-122"/>
              </a:rPr>
              <a:t>）美国统计信息局（</a:t>
            </a:r>
            <a:r>
              <a:rPr lang="en-US" altLang="zh-CN" sz="1600" err="1">
                <a:solidFill>
                  <a:srgbClr val="000000"/>
                </a:solidFill>
                <a:latin typeface="Times New Roman" panose="02020603050405020304" pitchFamily="18" charset="0"/>
                <a:ea typeface="宋体" panose="02010600030101010101" pitchFamily="2" charset="-122"/>
              </a:rPr>
              <a:t>http://www.stat-usa.gov</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solidFill>
                <a:srgbClr val="000000"/>
              </a:solidFill>
              <a:latin typeface="Times New Roman" panose="02020603050405020304" pitchFamily="18" charset="0"/>
              <a:ea typeface="宋体" panose="02010600030101010101" pitchFamily="2" charset="-122"/>
            </a:endParaRPr>
          </a:p>
        </p:txBody>
      </p:sp>
      <p:sp>
        <p:nvSpPr>
          <p:cNvPr id="118790" name="TextBox 2"/>
          <p:cNvSpPr txBox="1"/>
          <p:nvPr/>
        </p:nvSpPr>
        <p:spPr>
          <a:xfrm>
            <a:off x="1256418" y="436880"/>
            <a:ext cx="1631950" cy="382905"/>
          </a:xfrm>
          <a:prstGeom prst="rect">
            <a:avLst/>
          </a:prstGeom>
          <a:noFill/>
          <a:ln w="9525">
            <a:noFill/>
          </a:ln>
        </p:spPr>
        <p:txBody>
          <a:bodyPr wrap="none" lIns="0" tIns="0" rIns="0" bIns="0" anchor="t">
            <a:spAutoFit/>
          </a:bodyPr>
          <a:p>
            <a:pPr defTabSz="821055">
              <a:lnSpc>
                <a:spcPts val="2990"/>
              </a:lnSpc>
            </a:pPr>
            <a:r>
              <a:rPr lang="zh-CN" altLang="en-US" sz="3200" b="1" dirty="0">
                <a:solidFill>
                  <a:srgbClr val="3333FF"/>
                </a:solidFill>
                <a:latin typeface="Dotum" panose="020B0600000101010101" pitchFamily="34" charset="-127"/>
                <a:ea typeface="Dotum" panose="020B0600000101010101" pitchFamily="34" charset="-127"/>
              </a:rPr>
              <a:t>统计数据</a:t>
            </a:r>
            <a:endParaRPr lang="zh-CN" altLang="en-US" sz="3200" b="1" dirty="0">
              <a:solidFill>
                <a:srgbClr val="3333FF"/>
              </a:solidFill>
              <a:latin typeface="Dotum" panose="020B0600000101010101" pitchFamily="34" charset="-127"/>
              <a:ea typeface="Dotum" panose="020B0600000101010101" pitchFamily="34" charset="-127"/>
            </a:endParaRPr>
          </a:p>
        </p:txBody>
      </p:sp>
    </p:spTree>
  </p:cSld>
  <p:clrMapOvr>
    <a:masterClrMapping/>
  </p:clrMapOvr>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heme/theme1.xml><?xml version="1.0" encoding="utf-8"?>
<a:theme xmlns:a="http://schemas.openxmlformats.org/drawingml/2006/main" name="Modèle par défaut">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odèle par défaut">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7928</Words>
  <Application>WPS 演示</Application>
  <PresentationFormat>在屏幕上显示</PresentationFormat>
  <Paragraphs>726</Paragraphs>
  <Slides>101</Slides>
  <Notes>23</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101</vt:i4>
      </vt:variant>
    </vt:vector>
  </HeadingPairs>
  <TitlesOfParts>
    <vt:vector size="123" baseType="lpstr">
      <vt:lpstr>Arial</vt:lpstr>
      <vt:lpstr>宋体</vt:lpstr>
      <vt:lpstr>Wingdings</vt:lpstr>
      <vt:lpstr>微软雅黑</vt:lpstr>
      <vt:lpstr>Comic Sans MS</vt:lpstr>
      <vt:lpstr>方正细圆简体</vt:lpstr>
      <vt:lpstr>Perpetua</vt:lpstr>
      <vt:lpstr>楷体_GB2312</vt:lpstr>
      <vt:lpstr>幼圆</vt:lpstr>
      <vt:lpstr>Arial Unicode MS</vt:lpstr>
      <vt:lpstr>Times New Roman</vt:lpstr>
      <vt:lpstr>Calibri</vt:lpstr>
      <vt:lpstr>华文中宋</vt:lpstr>
      <vt:lpstr>Wingdings 2</vt:lpstr>
      <vt:lpstr>Trebuchet MS</vt:lpstr>
      <vt:lpstr>Georgia</vt:lpstr>
      <vt:lpstr>黑体</vt:lpstr>
      <vt:lpstr>Dotum</vt:lpstr>
      <vt:lpstr>新宋体</vt:lpstr>
      <vt:lpstr>Modèle par défaut</vt:lpstr>
      <vt:lpstr>1_Modèle par défaut</vt:lpstr>
      <vt:lpstr>2_自定义设计方案</vt:lpstr>
      <vt:lpstr>PowerPoint 演示文稿</vt:lpstr>
      <vt:lpstr>PowerPoint 演示文稿</vt:lpstr>
      <vt:lpstr>PowerPoint 演示文稿</vt:lpstr>
      <vt:lpstr>搜索引擎你到底了解多少？</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什么是开放获取？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in the forest</dc:title>
  <dc:creator>www.powerpointstyles.com</dc:creator>
  <dc:description>Image credit to FreeDigitalPhotos.net </dc:description>
  <cp:lastModifiedBy>Administrator</cp:lastModifiedBy>
  <cp:revision>158</cp:revision>
  <dcterms:created xsi:type="dcterms:W3CDTF">2009-03-23T15:23:00Z</dcterms:created>
  <dcterms:modified xsi:type="dcterms:W3CDTF">2019-09-04T02:55:06Z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